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23"/>
  </p:notesMasterIdLst>
  <p:sldIdLst>
    <p:sldId id="335" r:id="rId2"/>
    <p:sldId id="434" r:id="rId3"/>
    <p:sldId id="350" r:id="rId4"/>
    <p:sldId id="445" r:id="rId5"/>
    <p:sldId id="453" r:id="rId6"/>
    <p:sldId id="452" r:id="rId7"/>
    <p:sldId id="451" r:id="rId8"/>
    <p:sldId id="450" r:id="rId9"/>
    <p:sldId id="454" r:id="rId10"/>
    <p:sldId id="456" r:id="rId11"/>
    <p:sldId id="455" r:id="rId12"/>
    <p:sldId id="449" r:id="rId13"/>
    <p:sldId id="448" r:id="rId14"/>
    <p:sldId id="447" r:id="rId15"/>
    <p:sldId id="446" r:id="rId16"/>
    <p:sldId id="443" r:id="rId17"/>
    <p:sldId id="461" r:id="rId18"/>
    <p:sldId id="433" r:id="rId19"/>
    <p:sldId id="462" r:id="rId20"/>
    <p:sldId id="457" r:id="rId21"/>
    <p:sldId id="431" r:id="rId22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E00"/>
    <a:srgbClr val="0014C8"/>
    <a:srgbClr val="9E0B00"/>
    <a:srgbClr val="000E96"/>
    <a:srgbClr val="7A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72285" autoAdjust="0"/>
  </p:normalViewPr>
  <p:slideViewPr>
    <p:cSldViewPr>
      <p:cViewPr varScale="1">
        <p:scale>
          <a:sx n="59" d="100"/>
          <a:sy n="59" d="100"/>
        </p:scale>
        <p:origin x="221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\&#1056;&#1077;&#1075;&#1091;&#1083;&#1080;&#1088;&#1086;&#1074;&#1082;&#1072;\191%20&#1057;&#1044;&#1057;\&#1042;&#1043;-191_&#1090;&#1077;&#1093;&#1085;_&#1057;&#1044;&#1057;_&#1074;&#1099;&#1082;&#108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6452771690116E-2"/>
          <c:y val="9.7712078443024805E-2"/>
          <c:w val="0.82559703709653887"/>
          <c:h val="0.8024494473402094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Лист1!$D$1:$D$205</c:f>
              <c:numCache>
                <c:formatCode>General</c:formatCode>
                <c:ptCount val="205"/>
                <c:pt idx="5">
                  <c:v>0.45</c:v>
                </c:pt>
                <c:pt idx="6">
                  <c:v>0.5</c:v>
                </c:pt>
                <c:pt idx="7">
                  <c:v>0.55000000000000004</c:v>
                </c:pt>
                <c:pt idx="8">
                  <c:v>0.6</c:v>
                </c:pt>
                <c:pt idx="9">
                  <c:v>0.65</c:v>
                </c:pt>
                <c:pt idx="10">
                  <c:v>0.7</c:v>
                </c:pt>
                <c:pt idx="11">
                  <c:v>0.75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  <c:pt idx="16">
                  <c:v>1</c:v>
                </c:pt>
              </c:numCache>
            </c:numRef>
          </c:xVal>
          <c:yVal>
            <c:numRef>
              <c:f>Лист1!$E$1:$E$205</c:f>
              <c:numCache>
                <c:formatCode>General</c:formatCode>
                <c:ptCount val="205"/>
                <c:pt idx="5">
                  <c:v>28</c:v>
                </c:pt>
                <c:pt idx="6">
                  <c:v>50.5</c:v>
                </c:pt>
                <c:pt idx="7">
                  <c:v>70</c:v>
                </c:pt>
                <c:pt idx="8">
                  <c:v>96</c:v>
                </c:pt>
                <c:pt idx="9">
                  <c:v>122</c:v>
                </c:pt>
                <c:pt idx="10">
                  <c:v>146</c:v>
                </c:pt>
                <c:pt idx="11">
                  <c:v>169</c:v>
                </c:pt>
                <c:pt idx="12">
                  <c:v>195</c:v>
                </c:pt>
                <c:pt idx="13">
                  <c:v>221</c:v>
                </c:pt>
                <c:pt idx="14">
                  <c:v>246</c:v>
                </c:pt>
                <c:pt idx="15">
                  <c:v>261</c:v>
                </c:pt>
                <c:pt idx="16">
                  <c:v>288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93-4156-A2E6-8EF4BF0B8BF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31533144"/>
        <c:axId val="231529864"/>
      </c:scatterChart>
      <c:valAx>
        <c:axId val="231533144"/>
        <c:scaling>
          <c:orientation val="minMax"/>
          <c:max val="1"/>
          <c:min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Ток очистителя, 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529864"/>
        <c:crosses val="autoZero"/>
        <c:crossBetween val="midCat"/>
      </c:valAx>
      <c:valAx>
        <c:axId val="231529864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P,</a:t>
                </a:r>
                <a:r>
                  <a:rPr lang="en-US" baseline="0"/>
                  <a:t> </a:t>
                </a:r>
                <a:r>
                  <a:rPr lang="ru-RU" baseline="0"/>
                  <a:t>фВт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533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E7A85-58DD-4F82-9F40-262D70755EEB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194E9-8EDC-46AD-91C7-91A56D441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6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32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5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4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45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2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12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33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счет использования технологии двойной сортировки удалось уменьшить </a:t>
            </a:r>
            <a:r>
              <a:rPr lang="ru-RU" sz="1200" dirty="0">
                <a:effectLst/>
                <a:latin typeface="Times New Roman" panose="02020603050405020304" pitchFamily="18" charset="0"/>
              </a:rPr>
              <a:t>п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редельно достижимую нестабильность частоты АВСЧ, которая в зависимости от интервала времени измерения определяется двумя основными вкладами: 1 – нестабильность частоты, обусловленная тепловыми шумами приемника (белый фазовый шум), 2 – нестабильность частоты, обусловленная тепловыми шумами резонатора (белый частотный шум). Первый вклад определяется мощностью генерации и преобладает на интервалах времени измерения до 5 с, второй – величиной произведения добротности линии на корень из мощности генерации и преобладает от 10 с до 1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сут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Согласно проведенным теоретическим расчетам и экспериментальным исследованиям за счет использования пучка атомов в одном квантовом состоянии (а именно увеличения мощности генерации) первый вклад может быть уменьшен в два раза по сравнению с АВСЧ, использующих классическую схему сортировки, и независимо от него второй вклад уменьшен в 1,5 раза.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0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4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7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41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8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АВСЧ составляют основу групповых водородных хранителей частоты и времени, являются источником опорного сигнала для новейших атомных часов на основе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ультрахолодных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атомов цезия или рубидия, применяются для корреляции сигналов, приходящих от разных антенн в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радиоинтерферометрии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со сверхдлинной базой, в том числе в качестве бортового синхронизирующего устройства на космическом радиотелескопе, а также для создания перевозимых квантовых часов. Поэтому задача уменьшения нестабильности частоты АВСЧ является актуальной и важной задачей. 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Области применения и требования, предъявляемые к перспективным АВСЧ: </a:t>
                </a:r>
              </a:p>
              <a:p>
                <a:pPr lvl="0"/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 В рамках федеральной целевой программы «Поддержание, развитие и использование системы ГЛОНАСС» требуется создание хранителя единиц времени и частоты с СКДО при времени измерения 1 сутки не более (1-2)·10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-16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 В соответствии с федеральной космической программой предусмотрена разработка бортового водородного стандарта частоты для комплекса научной аппаратуры космической обсерватории «</a:t>
                </a:r>
                <a:r>
                  <a:rPr lang="ru-RU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Миллиметрон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». СКДО выходного сигнала при времени измерения от 10 до 1000 с. должно быть не более  2·10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-14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/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√𝜏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и не более 5х10</a:t>
                </a:r>
                <a:r>
                  <a:rPr lang="ru-RU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-16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за час.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3. Уменьшение нестабильности АВСЧ, используемого в качестве опорного источника опросного сигнала в фонтанах на охлажденных атомах цезия или рубидия.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4. Улучшение метрологических характеристик перевозимых квантовых часов нового поколения.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При этом метрологические характеристики современных АВСЧ близки к предельно достижимым и дальнейшее повышение стабильности требует новых решений с соответствующими теоретическими и экспериментальными исследованиями, изменениями в конструкции ВГ и т.д.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1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Компанией АО «Время-Ч» был инициативно разработан перспективный АВСЧ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VCH-2021,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внешний вид которого представлен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5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90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7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7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94E9-8EDC-46AD-91C7-91A56D4415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6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A277-A8AE-45EF-BB86-865C038A1C0D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3F4D-78DA-4FBF-8D9E-255E6CDA5E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93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2B23-44FF-4BF0-A950-C102AA81CD9E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604-D8CC-47F8-ACBB-3148E0FFE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39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F180-2A06-437B-94F8-A5FE0A79BC62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1610-C82B-4E26-8EA4-0589F08A3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5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DB697-C486-403D-9680-FD0F1B370F26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B5B6-19EA-4E76-8D66-3C4E4F023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04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4E3D-FD9A-4211-BD37-52710911157A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6836-92D2-4642-B766-0E17D6BD49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37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FAB9-993B-4408-AF47-2BE9FE4DD29E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2DBB-BC6B-4DC5-ABEA-77A531A757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737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21D5-E1C8-4118-9249-E0CD6E52FC72}" type="datetime1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1BC02-707E-4E62-8CF2-250D0EAAF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05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3C78-354C-4D5E-B342-F5C480C7B778}" type="datetime1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00C-BF94-4830-954E-FC069F1B2A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86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0F71-B8ED-4605-9029-C98C7EE11B0D}" type="datetime1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D310-476D-49BB-9DD4-1E25C1E30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310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6AD5-9FCB-439F-A97D-406F718A9965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3D51-15C9-4ED4-A01F-1D9CF35E8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91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A5FF-5693-41CF-8C17-11A51D3B93D6}" type="datetime1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C262-D2BE-41D4-A4F6-D3020DE18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3FE0C-7F82-4401-A81A-53672570804A}" type="datetime1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1F4AED-AFEE-4DBB-B15B-AD9739C1E8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.png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4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5.png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4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9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5.png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2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5.png"/><Relationship Id="rId9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6.emf"/><Relationship Id="rId3" Type="http://schemas.openxmlformats.org/officeDocument/2006/relationships/image" Target="../media/image4.png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5.wmf"/><Relationship Id="rId5" Type="http://schemas.openxmlformats.org/officeDocument/2006/relationships/image" Target="../media/image6.png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5.png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0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.png"/><Relationship Id="rId9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.png"/><Relationship Id="rId10" Type="http://schemas.openxmlformats.org/officeDocument/2006/relationships/image" Target="../media/image45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10" Type="http://schemas.openxmlformats.org/officeDocument/2006/relationships/image" Target="../media/image15.e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D:\DOCS\GRAPHICS-Ч\POSTER_2014\Lay_present2014_11_p0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D:\DOCS\GRAPHICS-Ч\POSTER_2014\Lay_present2014_11_p0bott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8288"/>
            <a:ext cx="9144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619672" y="6611938"/>
            <a:ext cx="70567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AD0E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АО</a:t>
            </a:r>
            <a:r>
              <a:rPr lang="en-US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«ВРЕМЯ-Ч»</a:t>
            </a:r>
            <a:r>
              <a:rPr lang="en-GB" altLang="ru-RU" sz="1050" dirty="0">
                <a:solidFill>
                  <a:srgbClr val="AD0E00"/>
                </a:solidFill>
              </a:rPr>
              <a:t>, </a:t>
            </a:r>
            <a:r>
              <a:rPr lang="ru-RU" altLang="ru-RU" sz="1050" dirty="0">
                <a:solidFill>
                  <a:srgbClr val="AD0E00"/>
                </a:solidFill>
              </a:rPr>
              <a:t>Россия, 603155, Нижний Новгород, ул. </a:t>
            </a:r>
            <a:r>
              <a:rPr lang="ru-RU" altLang="ru-RU" sz="1050" dirty="0" err="1">
                <a:solidFill>
                  <a:srgbClr val="AD0E00"/>
                </a:solidFill>
              </a:rPr>
              <a:t>Ошарская</a:t>
            </a:r>
            <a:r>
              <a:rPr lang="ru-RU" altLang="ru-RU" sz="1050" dirty="0">
                <a:solidFill>
                  <a:srgbClr val="AD0E00"/>
                </a:solidFill>
              </a:rPr>
              <a:t>, д.67</a:t>
            </a:r>
            <a:r>
              <a:rPr lang="en-GB" altLang="ru-RU" sz="1050" dirty="0">
                <a:solidFill>
                  <a:srgbClr val="AD0E00"/>
                </a:solidFill>
              </a:rPr>
              <a:t>, </a:t>
            </a:r>
            <a:r>
              <a:rPr lang="ru-RU" altLang="ru-RU" sz="1050" dirty="0">
                <a:solidFill>
                  <a:srgbClr val="AD0E00"/>
                </a:solidFill>
              </a:rPr>
              <a:t>Тел</a:t>
            </a:r>
            <a:r>
              <a:rPr lang="en-GB" altLang="ru-RU" sz="1050" dirty="0">
                <a:solidFill>
                  <a:srgbClr val="AD0E00"/>
                </a:solidFill>
              </a:rPr>
              <a:t>: +7(831)421</a:t>
            </a:r>
            <a:r>
              <a:rPr lang="ru-RU" altLang="ru-RU" sz="1050" dirty="0">
                <a:solidFill>
                  <a:srgbClr val="AD0E00"/>
                </a:solidFill>
              </a:rPr>
              <a:t>-</a:t>
            </a:r>
            <a:r>
              <a:rPr lang="en-GB" altLang="ru-RU" sz="1050" dirty="0">
                <a:solidFill>
                  <a:srgbClr val="AD0E00"/>
                </a:solidFill>
              </a:rPr>
              <a:t>02</a:t>
            </a:r>
            <a:r>
              <a:rPr lang="ru-RU" altLang="ru-RU" sz="1050" dirty="0">
                <a:solidFill>
                  <a:srgbClr val="AD0E00"/>
                </a:solidFill>
              </a:rPr>
              <a:t>-</a:t>
            </a:r>
            <a:r>
              <a:rPr lang="en-GB" altLang="ru-RU" sz="1050" dirty="0">
                <a:solidFill>
                  <a:srgbClr val="AD0E00"/>
                </a:solidFill>
              </a:rPr>
              <a:t>94,</a:t>
            </a:r>
            <a:r>
              <a:rPr lang="ru-RU" altLang="ru-RU" sz="1050" dirty="0">
                <a:solidFill>
                  <a:srgbClr val="AD0E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AD0E00"/>
                </a:solidFill>
                <a:latin typeface="Arial" panose="020B0604020202020204" pitchFamily="34" charset="0"/>
              </a:rPr>
              <a:t>www.vremya-ch.com</a:t>
            </a:r>
            <a:endParaRPr lang="ru-RU" altLang="ru-RU" sz="1050" dirty="0">
              <a:solidFill>
                <a:srgbClr val="AD0E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252536" y="3550933"/>
            <a:ext cx="9899650" cy="4910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720" tIns="49680" rIns="99720" bIns="49680">
            <a:spAutoFit/>
          </a:bodyPr>
          <a:lstStyle/>
          <a:p>
            <a:pPr indent="36195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АКТИВНЫЙ ВОДОРОДНЫЙ СТАНДАРТ ЧАСТОТЫ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3529" y="1797918"/>
            <a:ext cx="8496944" cy="838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перспективных квантовых стандартов частоты и систем точного времени»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1A6CF-8EFF-47D9-AA7F-F88F7983F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" y="3232"/>
            <a:ext cx="9137654" cy="13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F085C-F7A6-76F5-8D93-7C502B49E4B8}"/>
              </a:ext>
            </a:extLst>
          </p:cNvPr>
          <p:cNvSpPr txBox="1"/>
          <p:nvPr/>
        </p:nvSpPr>
        <p:spPr>
          <a:xfrm>
            <a:off x="467544" y="908720"/>
            <a:ext cx="783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Спинобменные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столкновения между атомами водорода: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E2BFC-7D1E-AEC0-0693-839D63D37C4E}"/>
              </a:ext>
            </a:extLst>
          </p:cNvPr>
          <p:cNvSpPr txBox="1"/>
          <p:nvPr/>
        </p:nvSpPr>
        <p:spPr>
          <a:xfrm>
            <a:off x="212384" y="3284984"/>
            <a:ext cx="8717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Спинобменные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столкновения также приводят к сдвигам фазы когерентных элементов матрицы плотности: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274E8076-5CA9-22A2-1DD9-F80557431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4688" y="1484784"/>
          <a:ext cx="30114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274E8076-5CA9-22A2-1DD9-F80557431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4688" y="1484784"/>
                        <a:ext cx="30114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F5B59DD6-A8CB-C256-E6AA-5E26FFDD5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4688" y="2322984"/>
          <a:ext cx="30114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291960" progId="Equation.DSMT4">
                  <p:embed/>
                </p:oleObj>
              </mc:Choice>
              <mc:Fallback>
                <p:oleObj name="Equation" r:id="rId8" imgW="1739880" imgH="29196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F5B59DD6-A8CB-C256-E6AA-5E26FFDD5B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14688" y="2322984"/>
                        <a:ext cx="3011487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641B3E8E-B5AF-ABB7-4C8D-5DA3CCAF36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5488" y="4368800"/>
          <a:ext cx="3049587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571320" progId="Equation.DSMT4">
                  <p:embed/>
                </p:oleObj>
              </mc:Choice>
              <mc:Fallback>
                <p:oleObj name="Equation" r:id="rId10" imgW="1866600" imgH="57132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641B3E8E-B5AF-ABB7-4C8D-5DA3CCAF3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65488" y="4368800"/>
                        <a:ext cx="3049587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64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F085C-F7A6-76F5-8D93-7C502B49E4B8}"/>
              </a:ext>
            </a:extLst>
          </p:cNvPr>
          <p:cNvSpPr txBox="1"/>
          <p:nvPr/>
        </p:nvSpPr>
        <p:spPr>
          <a:xfrm>
            <a:off x="467544" y="908720"/>
            <a:ext cx="864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Взаимодействие с магнитной составляющей микроволнового поля резонатора: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274E8076-5CA9-22A2-1DD9-F80557431F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038444"/>
              </p:ext>
            </p:extLst>
          </p:nvPr>
        </p:nvGraphicFramePr>
        <p:xfrm>
          <a:off x="2151063" y="2230884"/>
          <a:ext cx="51196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58840" imgH="609480" progId="Equation.DSMT4">
                  <p:embed/>
                </p:oleObj>
              </mc:Choice>
              <mc:Fallback>
                <p:oleObj name="Equation" r:id="rId6" imgW="29588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51063" y="2230884"/>
                        <a:ext cx="5119687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50FD8AA-A577-6D97-3FA7-BE68FF7DA7F9}"/>
              </a:ext>
            </a:extLst>
          </p:cNvPr>
          <p:cNvSpPr txBox="1"/>
          <p:nvPr/>
        </p:nvSpPr>
        <p:spPr>
          <a:xfrm>
            <a:off x="251520" y="3606115"/>
            <a:ext cx="900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вычислениях используется гамильтониан, описывающий взаимодействие между подуровнями сверхтонкой структуры с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762C32A3-8B20-CD2F-0462-A60C85E57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85735"/>
              </p:ext>
            </p:extLst>
          </p:nvPr>
        </p:nvGraphicFramePr>
        <p:xfrm>
          <a:off x="1979712" y="4676943"/>
          <a:ext cx="5096513" cy="984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8840" imgH="571320" progId="Equation.DSMT4">
                  <p:embed/>
                </p:oleObj>
              </mc:Choice>
              <mc:Fallback>
                <p:oleObj name="Equation" r:id="rId8" imgW="29588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79712" y="4676943"/>
                        <a:ext cx="5096513" cy="984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26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05FCC3-13E3-C356-E76E-7FB5999429AF}"/>
              </a:ext>
            </a:extLst>
          </p:cNvPr>
          <p:cNvSpPr txBox="1"/>
          <p:nvPr/>
        </p:nvSpPr>
        <p:spPr>
          <a:xfrm>
            <a:off x="323528" y="692696"/>
            <a:ext cx="900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Мощность, излучаемая атомами в резонатор, и частота генерации определяются следующими выражениями (с учетом только притока атомов в колбу):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C9DB2E6-789F-9429-6406-F5BDD80DE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611905"/>
              </p:ext>
            </p:extLst>
          </p:nvPr>
        </p:nvGraphicFramePr>
        <p:xfrm>
          <a:off x="1757319" y="1484784"/>
          <a:ext cx="5629362" cy="1378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40676" imgH="744225" progId="Equation.DSMT4">
                  <p:embed/>
                </p:oleObj>
              </mc:Choice>
              <mc:Fallback>
                <p:oleObj name="Equation" r:id="rId6" imgW="3040676" imgH="7442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7319" y="1484784"/>
                        <a:ext cx="5629362" cy="1378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14D7DA-7D14-0D27-ADD4-B5503FEDA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671286"/>
              </p:ext>
            </p:extLst>
          </p:nvPr>
        </p:nvGraphicFramePr>
        <p:xfrm>
          <a:off x="3059832" y="2996952"/>
          <a:ext cx="3264253" cy="988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7233" imgH="534371" progId="Equation.DSMT4">
                  <p:embed/>
                </p:oleObj>
              </mc:Choice>
              <mc:Fallback>
                <p:oleObj name="Equation" r:id="rId8" imgW="1767233" imgH="5343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59832" y="2996952"/>
                        <a:ext cx="3264253" cy="988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E103FE7-82C3-1A5D-F7C1-20C1F6026393}"/>
              </a:ext>
            </a:extLst>
          </p:cNvPr>
          <p:cNvSpPr txBox="1"/>
          <p:nvPr/>
        </p:nvSpPr>
        <p:spPr>
          <a:xfrm>
            <a:off x="179512" y="4077072"/>
            <a:ext cx="90086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0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поток активных атомов, попадающих в накопительную колбу за 1 с;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ℏ – постоянная Планка; </a:t>
            </a:r>
          </a:p>
          <a:p>
            <a:r>
              <a:rPr lang="ru-RU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ru-RU" sz="2000" i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i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круговая частота и добротность линии атомного перехода;</a:t>
            </a:r>
          </a:p>
          <a:p>
            <a:r>
              <a:rPr lang="ru-RU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магнитный дипольный момент атома водорода;</a:t>
            </a:r>
          </a:p>
          <a:p>
            <a:r>
              <a:rPr lang="ru-RU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ru-RU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sz="20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круговая частота и добротность резонатора; </a:t>
            </a:r>
          </a:p>
          <a:p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среднее время жизни атомов в накопительной колбе;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- среднее по объему накопительной колбы значение компоненты высокочастотного поля, параллельной полю подмагничивания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4274CB88-7FD3-0DA0-0D29-42E244220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038718"/>
              </p:ext>
            </p:extLst>
          </p:nvPr>
        </p:nvGraphicFramePr>
        <p:xfrm>
          <a:off x="205514" y="5949280"/>
          <a:ext cx="55006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7050" imgH="286296" progId="Equation.DSMT4">
                  <p:embed/>
                </p:oleObj>
              </mc:Choice>
              <mc:Fallback>
                <p:oleObj name="Equation" r:id="rId10" imgW="437050" imgH="28629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5514" y="5949280"/>
                        <a:ext cx="550062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20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9A7972-A35C-A961-326A-D081C8CF9883}"/>
              </a:ext>
            </a:extLst>
          </p:cNvPr>
          <p:cNvSpPr txBox="1"/>
          <p:nvPr/>
        </p:nvSpPr>
        <p:spPr>
          <a:xfrm>
            <a:off x="323528" y="620688"/>
            <a:ext cx="8640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Поскольку высокочастотное поле резонатора неоднородно и время взаимодействия атомов с этим полем около 1 с, правую часть выражения необходимо усреднить по объему накопительной колбы. Если атом, находясь в возбужденном состоянии, совершает хаотические колебания внутри накопительной колбы, то вероятность индуцированного излучения будет пропорциональна квадрату магнитного поля, усредненного по объему колбы. Запасенная в резонаторе энергия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зависит от квадрата напряженности магнитного поля, усредненного по объему резонатора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4D16FAC-45C0-160D-7883-C7A0D2185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37540"/>
              </p:ext>
            </p:extLst>
          </p:nvPr>
        </p:nvGraphicFramePr>
        <p:xfrm>
          <a:off x="1547664" y="2755161"/>
          <a:ext cx="2011597" cy="632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3083" imgH="400598" progId="Equation.DSMT4">
                  <p:embed/>
                </p:oleObj>
              </mc:Choice>
              <mc:Fallback>
                <p:oleObj name="Equation" r:id="rId6" imgW="1273083" imgH="40059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64" y="2755161"/>
                        <a:ext cx="2011597" cy="632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1B492AC-D161-6F9C-E38D-AF0E4DB18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60264"/>
              </p:ext>
            </p:extLst>
          </p:nvPr>
        </p:nvGraphicFramePr>
        <p:xfrm>
          <a:off x="5791967" y="2791754"/>
          <a:ext cx="1804369" cy="7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9242" imgH="505525" progId="Equation.DSMT4">
                  <p:embed/>
                </p:oleObj>
              </mc:Choice>
              <mc:Fallback>
                <p:oleObj name="Equation" r:id="rId8" imgW="1159242" imgH="5055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1967" y="2791754"/>
                        <a:ext cx="1804369" cy="78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78F11AF-FAA7-A976-505C-6831FC538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85553"/>
              </p:ext>
            </p:extLst>
          </p:nvPr>
        </p:nvGraphicFramePr>
        <p:xfrm>
          <a:off x="3779912" y="3387234"/>
          <a:ext cx="1656184" cy="15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5067" imgH="782446" progId="Equation.DSMT4">
                  <p:embed/>
                </p:oleObj>
              </mc:Choice>
              <mc:Fallback>
                <p:oleObj name="Equation" r:id="rId10" imgW="855067" imgH="7824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9912" y="3387234"/>
                        <a:ext cx="1656184" cy="151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064C81F-863F-3B24-529A-1BEC2D562A9C}"/>
              </a:ext>
            </a:extLst>
          </p:cNvPr>
          <p:cNvSpPr txBox="1"/>
          <p:nvPr/>
        </p:nvSpPr>
        <p:spPr>
          <a:xfrm>
            <a:off x="503750" y="5067544"/>
            <a:ext cx="8640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 заполнения показывает, во сколько раз квадрат средней по объему колбы компоненты магнитного поля больше среднего квадрата магнитного поля по всему резонатору. Типичное значение коэффициента заполнения около 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24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BC7B22-0EE6-6025-A5DB-BD0A7F61FD6C}"/>
              </a:ext>
            </a:extLst>
          </p:cNvPr>
          <p:cNvSpPr txBox="1"/>
          <p:nvPr/>
        </p:nvSpPr>
        <p:spPr>
          <a:xfrm>
            <a:off x="179512" y="76470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выполнения условия самовозбуждения генератора энергия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запасенная в резонаторе, должна превышать полную энергию потерь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определяемую как: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23D4548-C17A-EE01-96D6-A7A125084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04087"/>
              </p:ext>
            </p:extLst>
          </p:nvPr>
        </p:nvGraphicFramePr>
        <p:xfrm>
          <a:off x="1647550" y="1613764"/>
          <a:ext cx="5848900" cy="88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43394" imgH="476297" progId="Equation.DSMT4">
                  <p:embed/>
                </p:oleObj>
              </mc:Choice>
              <mc:Fallback>
                <p:oleObj name="Equation" r:id="rId6" imgW="3143394" imgH="4762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7550" y="1613764"/>
                        <a:ext cx="5848900" cy="886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BEC61AE-1DD6-C36B-6DDA-7A840292F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252380"/>
              </p:ext>
            </p:extLst>
          </p:nvPr>
        </p:nvGraphicFramePr>
        <p:xfrm>
          <a:off x="2448183" y="2924944"/>
          <a:ext cx="4247634" cy="886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47998" imgH="552620" progId="Equation.DSMT4">
                  <p:embed/>
                </p:oleObj>
              </mc:Choice>
              <mc:Fallback>
                <p:oleObj name="Equation" r:id="rId8" imgW="2647998" imgH="5526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48183" y="2924944"/>
                        <a:ext cx="4247634" cy="886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356F25-4700-90AF-26DB-BE5413079329}"/>
              </a:ext>
            </a:extLst>
          </p:cNvPr>
          <p:cNvSpPr txBox="1"/>
          <p:nvPr/>
        </p:nvSpPr>
        <p:spPr>
          <a:xfrm>
            <a:off x="331912" y="2492896"/>
            <a:ext cx="878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для мощности получим: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6685D-F91D-8C52-E605-D7641FCB1FC8}"/>
              </a:ext>
            </a:extLst>
          </p:cNvPr>
          <p:cNvSpPr txBox="1"/>
          <p:nvPr/>
        </p:nvSpPr>
        <p:spPr>
          <a:xfrm>
            <a:off x="323528" y="3851756"/>
            <a:ext cx="8784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получим условие самовозбуждения: 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1AFAEBAA-64D3-EAA3-F757-D66F2391D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59947"/>
              </p:ext>
            </p:extLst>
          </p:nvPr>
        </p:nvGraphicFramePr>
        <p:xfrm>
          <a:off x="3689350" y="4238625"/>
          <a:ext cx="24828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495000" progId="Equation.DSMT4">
                  <p:embed/>
                </p:oleObj>
              </mc:Choice>
              <mc:Fallback>
                <p:oleObj name="Equation" r:id="rId10" imgW="12952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9350" y="4238625"/>
                        <a:ext cx="2482850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C65DBAAF-04E1-D5C0-6417-20BCC6AB0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006454"/>
              </p:ext>
            </p:extLst>
          </p:nvPr>
        </p:nvGraphicFramePr>
        <p:xfrm>
          <a:off x="1134656" y="5266120"/>
          <a:ext cx="2645256" cy="10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2621" imgH="533539" progId="Equation.DSMT4">
                  <p:embed/>
                </p:oleObj>
              </mc:Choice>
              <mc:Fallback>
                <p:oleObj name="Equation" r:id="rId12" imgW="1352621" imgH="53353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34656" y="5266120"/>
                        <a:ext cx="2645256" cy="10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BE2C2890-08F6-A5BE-6C99-3DDF33C17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87469"/>
              </p:ext>
            </p:extLst>
          </p:nvPr>
        </p:nvGraphicFramePr>
        <p:xfrm>
          <a:off x="5355179" y="5446994"/>
          <a:ext cx="2407550" cy="866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28947" imgH="514458" progId="Equation.DSMT4">
                  <p:embed/>
                </p:oleObj>
              </mc:Choice>
              <mc:Fallback>
                <p:oleObj name="Equation" r:id="rId14" imgW="1428947" imgH="51445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55179" y="5446994"/>
                        <a:ext cx="2407550" cy="866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77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0BD65E-D0FE-8A1E-F1E5-03EBDF8BB597}"/>
              </a:ext>
            </a:extLst>
          </p:cNvPr>
          <p:cNvSpPr txBox="1"/>
          <p:nvPr/>
        </p:nvSpPr>
        <p:spPr>
          <a:xfrm>
            <a:off x="107504" y="692696"/>
            <a:ext cx="900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Мощность, излучаемая атомами в резонатор, с учетом других релаксационных процессов: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FEA7505-5D65-6437-6471-21EF36EBF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876944"/>
              </p:ext>
            </p:extLst>
          </p:nvPr>
        </p:nvGraphicFramePr>
        <p:xfrm>
          <a:off x="971601" y="1479800"/>
          <a:ext cx="7056784" cy="173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24478" imgH="914433" progId="Equation.DSMT4">
                  <p:embed/>
                </p:oleObj>
              </mc:Choice>
              <mc:Fallback>
                <p:oleObj name="Equation" r:id="rId6" imgW="3724478" imgH="91443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1" y="1479800"/>
                        <a:ext cx="7056784" cy="173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22B6AC-A545-7973-1280-F0E08BD07281}"/>
              </a:ext>
            </a:extLst>
          </p:cNvPr>
          <p:cNvSpPr txBox="1"/>
          <p:nvPr/>
        </p:nvSpPr>
        <p:spPr>
          <a:xfrm>
            <a:off x="107504" y="3284984"/>
            <a:ext cx="900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Мощность, излучаемая атомами в резонатор, с учетом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спинобменного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E6B8B21-C8CA-CC9D-081F-ECF104540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161999"/>
              </p:ext>
            </p:extLst>
          </p:nvPr>
        </p:nvGraphicFramePr>
        <p:xfrm>
          <a:off x="2195736" y="4123328"/>
          <a:ext cx="5163524" cy="1092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72022" imgH="628583" progId="Equation.DSMT4">
                  <p:embed/>
                </p:oleObj>
              </mc:Choice>
              <mc:Fallback>
                <p:oleObj name="Equation" r:id="rId8" imgW="2972022" imgH="6285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5736" y="4123328"/>
                        <a:ext cx="5163524" cy="1092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C9E7E2C-7A4E-DEDB-701D-F4AF79F9C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12406"/>
              </p:ext>
            </p:extLst>
          </p:nvPr>
        </p:nvGraphicFramePr>
        <p:xfrm>
          <a:off x="3275856" y="5400945"/>
          <a:ext cx="2952328" cy="103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81238" imgH="552620" progId="Equation.DSMT4">
                  <p:embed/>
                </p:oleObj>
              </mc:Choice>
              <mc:Fallback>
                <p:oleObj name="Equation" r:id="rId10" imgW="1581238" imgH="5526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5856" y="5400945"/>
                        <a:ext cx="2952328" cy="1031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04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D214A9-1FC2-4658-5B58-824DBAC02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73214"/>
            <a:ext cx="6151095" cy="4311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59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2395D6-4A6E-1B4D-70C6-631225812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906" y="735566"/>
            <a:ext cx="5400600" cy="58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85A49C2-FCFA-42CF-AB19-A10AC4FD08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3993" y="5799806"/>
          <a:ext cx="253841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571320" progId="Equation.DSMT4">
                  <p:embed/>
                </p:oleObj>
              </mc:Choice>
              <mc:Fallback>
                <p:oleObj name="Equation" r:id="rId6" imgW="1676160" imgH="57132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85A49C2-FCFA-42CF-AB19-A10AC4FD08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3993" y="5799806"/>
                        <a:ext cx="2538413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36BA0B45-233D-4C8F-941E-DCF38DD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18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03AC28-893C-4E3F-9F5A-44AA62310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54" y="500431"/>
            <a:ext cx="7163318" cy="513515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E12102F-29FD-4CD8-9C58-BEBA0BE0D50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344950" y="3284985"/>
            <a:ext cx="693270" cy="25878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EBC02E4-09CD-4B0F-B890-57FC5EFD9C09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5302127" y="4200630"/>
            <a:ext cx="1251072" cy="1599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9F7F0517-D239-4268-8440-39EE236F11E7}"/>
              </a:ext>
            </a:extLst>
          </p:cNvPr>
          <p:cNvSpPr/>
          <p:nvPr/>
        </p:nvSpPr>
        <p:spPr>
          <a:xfrm>
            <a:off x="6300192" y="6093296"/>
            <a:ext cx="792088" cy="6613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DD09A62-E5A3-43B9-87CF-557EC30EA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462" y="5872831"/>
          <a:ext cx="3228976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71520" imgH="533160" progId="Equation.DSMT4">
                  <p:embed/>
                </p:oleObj>
              </mc:Choice>
              <mc:Fallback>
                <p:oleObj name="Equation" r:id="rId9" imgW="2171520" imgH="53316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4DD09A62-E5A3-43B9-87CF-557EC30EA5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0462" y="5872831"/>
                        <a:ext cx="3228976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A2C9674-A992-4CD9-A269-909F6E5ECA46}"/>
              </a:ext>
            </a:extLst>
          </p:cNvPr>
          <p:cNvCxnSpPr/>
          <p:nvPr/>
        </p:nvCxnSpPr>
        <p:spPr>
          <a:xfrm flipH="1">
            <a:off x="4572000" y="2348880"/>
            <a:ext cx="1368152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E114F7-BF32-4825-8591-E32FC365635A}"/>
              </a:ext>
            </a:extLst>
          </p:cNvPr>
          <p:cNvSpPr txBox="1"/>
          <p:nvPr/>
        </p:nvSpPr>
        <p:spPr>
          <a:xfrm>
            <a:off x="5317497" y="1879277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СКДО Ч1-1035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BCFDF0A-EED1-44CA-8771-10106D77C43B}"/>
              </a:ext>
            </a:extLst>
          </p:cNvPr>
          <p:cNvSpPr/>
          <p:nvPr/>
        </p:nvSpPr>
        <p:spPr>
          <a:xfrm>
            <a:off x="3203848" y="5852466"/>
            <a:ext cx="792088" cy="81689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22C18E6-9AA2-52A1-AF83-E3DC68BFC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84451"/>
            <a:ext cx="5509846" cy="46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конструктивные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34038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862089"/>
              </p:ext>
            </p:extLst>
          </p:nvPr>
        </p:nvGraphicFramePr>
        <p:xfrm>
          <a:off x="3131840" y="3789039"/>
          <a:ext cx="5832648" cy="291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C7D08-00E7-4CC2-F12B-351F1FF9D5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46" y="620688"/>
            <a:ext cx="6738610" cy="34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5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B20E7CB4-6C9B-4A27-9E28-3C300A384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902" y="19717"/>
            <a:ext cx="6264696" cy="838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2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00011-C247-47B8-8011-8A94497E6B47}"/>
              </a:ext>
            </a:extLst>
          </p:cNvPr>
          <p:cNvSpPr txBox="1"/>
          <p:nvPr/>
        </p:nvSpPr>
        <p:spPr>
          <a:xfrm>
            <a:off x="683568" y="1536174"/>
            <a:ext cx="81472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области применения активных водородных стандартов частоты (АВСЧ)</a:t>
            </a:r>
          </a:p>
          <a:p>
            <a:pPr marL="457200" indent="-457200" algn="just">
              <a:buAutoNum type="arabicPeriod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Внешний вид и основные технические характеристики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VCH-2021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Основные конструктивные особенности </a:t>
            </a:r>
            <a:r>
              <a:rPr lang="en-US" sz="2000" dirty="0">
                <a:latin typeface="Times New Roman" panose="02020603050405020304" pitchFamily="18" charset="0"/>
              </a:rPr>
              <a:t>VCH-2021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Результаты испытаний по нестабильности выходной частоты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Заключение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4767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E374F34A-196A-478D-99BD-F08E92187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6058"/>
            <a:ext cx="9144000" cy="1428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431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8E14CE46-61FF-4AB1-BF31-44C50C61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902" y="19717"/>
            <a:ext cx="6264696" cy="838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классической сортировки атомов</a:t>
            </a:r>
            <a:endParaRPr lang="ru-RU" sz="2200" dirty="0"/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086BBA-DD21-44B9-A4D3-0058F3027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48680"/>
            <a:ext cx="5874250" cy="4097312"/>
          </a:xfrm>
          <a:prstGeom prst="rect">
            <a:avLst/>
          </a:prstGeom>
        </p:spPr>
      </p:pic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310A6311-7387-4D9D-91F4-46BA3863459C}"/>
              </a:ext>
            </a:extLst>
          </p:cNvPr>
          <p:cNvSpPr/>
          <p:nvPr/>
        </p:nvSpPr>
        <p:spPr>
          <a:xfrm>
            <a:off x="5724128" y="1103378"/>
            <a:ext cx="423589" cy="2613654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ED98E-2A41-45F9-A285-6518BB405B4F}"/>
              </a:ext>
            </a:extLst>
          </p:cNvPr>
          <p:cNvSpPr txBox="1"/>
          <p:nvPr/>
        </p:nvSpPr>
        <p:spPr>
          <a:xfrm>
            <a:off x="6044760" y="2087039"/>
            <a:ext cx="9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колбу</a:t>
            </a:r>
          </a:p>
        </p:txBody>
      </p: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6E93299F-69D1-4131-8A85-978CE645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2486" y="6279580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21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0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50C46D-9610-48EF-825C-2E1B6B200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4" y="1008112"/>
            <a:ext cx="2277883" cy="3140968"/>
          </a:xfrm>
          <a:prstGeom prst="rect">
            <a:avLst/>
          </a:prstGeom>
        </p:spPr>
      </p:pic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588" y="552694"/>
            <a:ext cx="91461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области применения активных водородных стандартов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и времени:</a:t>
            </a:r>
          </a:p>
        </p:txBody>
      </p:sp>
      <p:pic>
        <p:nvPicPr>
          <p:cNvPr id="5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BBCF2452-EEF4-4D82-B95C-5F918E8F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37A6867-0264-4AFC-8748-38FF8F56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A434834-195C-4063-A960-92109CD69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69832"/>
            <a:ext cx="1870828" cy="23810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FE48E8-E787-4538-A61C-412DBE7B1A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488795"/>
            <a:ext cx="1854810" cy="30378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2AB0C8-86F9-4286-9A4B-03D31C782C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37793"/>
            <a:ext cx="3583255" cy="2381055"/>
          </a:xfrm>
          <a:prstGeom prst="rect">
            <a:avLst/>
          </a:prstGeom>
        </p:spPr>
      </p:pic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9DF73C3-BF06-49AB-8DD0-4C0A7FCE2F10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376836" y="1322135"/>
            <a:ext cx="2194656" cy="820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E5E63C7-05FF-4619-A460-2593140BCAE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141896" y="1322135"/>
            <a:ext cx="2429596" cy="28258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7635B36-1581-491D-985D-3A94BD618A40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4571492" y="1322135"/>
            <a:ext cx="1215946" cy="2166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6B24FF64-4A04-4E61-B523-E00A4FBA84CA}"/>
              </a:ext>
            </a:extLst>
          </p:cNvPr>
          <p:cNvCxnSpPr>
            <a:cxnSpLocks/>
            <a:stCxn id="10" idx="2"/>
            <a:endCxn id="14" idx="1"/>
          </p:cNvCxnSpPr>
          <p:nvPr/>
        </p:nvCxnSpPr>
        <p:spPr>
          <a:xfrm>
            <a:off x="4571492" y="1322135"/>
            <a:ext cx="2448780" cy="15382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05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B2C314-6415-4D61-BFFE-F53CD3F33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60" y="116632"/>
            <a:ext cx="4686968" cy="7056784"/>
          </a:xfrm>
          <a:prstGeom prst="rect">
            <a:avLst/>
          </a:prstGeom>
        </p:spPr>
      </p:pic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E6329954-E79B-4374-B08A-E44AA083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pPr>
              <a:defRPr/>
            </a:pPr>
            <a:fld id="{2BBAB5B6-19EA-4E76-8D66-3C4E4F0233E1}" type="slidenum"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236EDDBC-97DB-430A-88EC-5F716DCD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48767"/>
            <a:ext cx="4349691" cy="838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Внешний вид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VCH-2021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F02EB-5377-C62D-FC2D-B22E5701E1B1}"/>
              </a:ext>
            </a:extLst>
          </p:cNvPr>
          <p:cNvSpPr txBox="1"/>
          <p:nvPr/>
        </p:nvSpPr>
        <p:spPr>
          <a:xfrm>
            <a:off x="4376646" y="1116027"/>
            <a:ext cx="43496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частоты и времени водородный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VCH-2021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предназначен для прецизионного хранения и воспроизведения размера единиц частоты и времени в составе мер и эталонных комплексов.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области применения: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государственная служба времени и частоты;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наземные комплексы управления радионавигационных систем;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радиоинтерферометрия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сверхдлинной базой.</a:t>
            </a:r>
          </a:p>
        </p:txBody>
      </p:sp>
    </p:spTree>
    <p:extLst>
      <p:ext uri="{BB962C8B-B14F-4D97-AF65-F5344CB8AC3E}">
        <p14:creationId xmlns:p14="http://schemas.microsoft.com/office/powerpoint/2010/main" val="226043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DBB995-9672-4246-A37C-FE6473768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589359"/>
            <a:ext cx="3421372" cy="5811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1499F-40F2-58E3-A308-5B9562BB40C8}"/>
              </a:ext>
            </a:extLst>
          </p:cNvPr>
          <p:cNvSpPr txBox="1"/>
          <p:nvPr/>
        </p:nvSpPr>
        <p:spPr>
          <a:xfrm>
            <a:off x="4104940" y="1190328"/>
            <a:ext cx="457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накопительная колба 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сверхвысокочастотный резонатор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магнитные экраны и соленоид подмагничивания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петля связи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вакуумный колпак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сортирующая система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источник молекулярного водорода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высокочастотный генератор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очиститель</a:t>
            </a:r>
          </a:p>
          <a:p>
            <a:pPr marL="444500" marR="180340" indent="4763">
              <a:spcBef>
                <a:spcPts val="600"/>
              </a:spcBef>
              <a:spcAft>
                <a:spcPts val="600"/>
              </a:spcAft>
              <a:tabLst>
                <a:tab pos="59410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 – разрядная колба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83DB51-A6F9-26B1-D110-1A37910B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48767"/>
            <a:ext cx="5285795" cy="838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9720" tIns="49680" rIns="99720" bIns="49680">
            <a:spAutoFit/>
          </a:bodyPr>
          <a:lstStyle/>
          <a:p>
            <a:pPr algn="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элементы конструкции ВГ 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5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D8BC13-243A-788D-83C5-FB9031C0FF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08712" cy="3559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1D7DF-0649-2FDF-E4BE-97AC0A7DA402}"/>
              </a:ext>
            </a:extLst>
          </p:cNvPr>
          <p:cNvSpPr txBox="1"/>
          <p:nvPr/>
        </p:nvSpPr>
        <p:spPr>
          <a:xfrm>
            <a:off x="1331640" y="549865"/>
            <a:ext cx="7416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энергии сверхтонкой структуры основного состояния атома водорода во внешнем магнитном поле</a:t>
            </a:r>
            <a:endParaRPr lang="ru-RU" sz="20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B9E78E8-BFDF-16C4-832E-CDAAE10C4D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061494"/>
              </p:ext>
            </p:extLst>
          </p:nvPr>
        </p:nvGraphicFramePr>
        <p:xfrm>
          <a:off x="971600" y="4581128"/>
          <a:ext cx="6008150" cy="57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72351" imgH="399974" progId="Equation.DSMT4">
                  <p:embed/>
                </p:oleObj>
              </mc:Choice>
              <mc:Fallback>
                <p:oleObj name="Equation" r:id="rId7" imgW="4172351" imgH="3999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600" y="4581128"/>
                        <a:ext cx="6008150" cy="57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8CFF35C-64D2-A2B6-A027-2638A26D6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389775"/>
              </p:ext>
            </p:extLst>
          </p:nvPr>
        </p:nvGraphicFramePr>
        <p:xfrm>
          <a:off x="995229" y="5157192"/>
          <a:ext cx="3648779" cy="57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3869" imgH="399974" progId="Equation.DSMT4">
                  <p:embed/>
                </p:oleObj>
              </mc:Choice>
              <mc:Fallback>
                <p:oleObj name="Equation" r:id="rId9" imgW="2533869" imgH="39997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5229" y="5157192"/>
                        <a:ext cx="3648779" cy="576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6BD59AA-519F-9227-3A59-95F2B8A1343A}"/>
              </a:ext>
            </a:extLst>
          </p:cNvPr>
          <p:cNvSpPr txBox="1"/>
          <p:nvPr/>
        </p:nvSpPr>
        <p:spPr>
          <a:xfrm>
            <a:off x="343859" y="5746030"/>
            <a:ext cx="8620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спектроскопические факторы для полного момента электрона и спина ядра,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магнетон Бора,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индукция внешнего магнитного поля,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HFS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энергия сверхтонкого расщепления атома водорода в отсутствии внешнего магнитного поля. </a:t>
            </a:r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CBB1FDA3-3D35-9246-E649-A11FDAC27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16337"/>
              </p:ext>
            </p:extLst>
          </p:nvPr>
        </p:nvGraphicFramePr>
        <p:xfrm>
          <a:off x="6058900" y="5272154"/>
          <a:ext cx="2223051" cy="33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19401" imgH="247689" progId="Equation.DSMT4">
                  <p:embed/>
                </p:oleObj>
              </mc:Choice>
              <mc:Fallback>
                <p:oleObj name="Equation" r:id="rId11" imgW="1619401" imgH="2476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58900" y="5272154"/>
                        <a:ext cx="2223051" cy="339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070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BD74D2-1B1D-B0CF-1FDF-AF83F9E57498}"/>
              </a:ext>
            </a:extLst>
          </p:cNvPr>
          <p:cNvSpPr txBox="1"/>
          <p:nvPr/>
        </p:nvSpPr>
        <p:spPr>
          <a:xfrm>
            <a:off x="-36512" y="535605"/>
            <a:ext cx="9297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вероятности обнаружения ансамбля атомов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возбужденном состоянии используется аппарат матрицы плотности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2112A-6B48-51D3-94EC-25B03C769D7D}"/>
              </a:ext>
            </a:extLst>
          </p:cNvPr>
          <p:cNvSpPr txBox="1"/>
          <p:nvPr/>
        </p:nvSpPr>
        <p:spPr>
          <a:xfrm>
            <a:off x="354886" y="4005064"/>
            <a:ext cx="853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элементы матрицы плотности влияют 4 основных процесса: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CCD6ADF-6491-A020-B766-638A85F83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38132"/>
              </p:ext>
            </p:extLst>
          </p:nvPr>
        </p:nvGraphicFramePr>
        <p:xfrm>
          <a:off x="2562489" y="1625017"/>
          <a:ext cx="3881720" cy="217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2325" imgH="1364413" progId="Equation.DSMT4">
                  <p:embed/>
                </p:oleObj>
              </mc:Choice>
              <mc:Fallback>
                <p:oleObj name="Equation" r:id="rId6" imgW="2432325" imgH="13644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2489" y="1625017"/>
                        <a:ext cx="3881720" cy="217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0BD33AB-61D1-9D8E-512A-4F3F4A380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494282"/>
              </p:ext>
            </p:extLst>
          </p:nvPr>
        </p:nvGraphicFramePr>
        <p:xfrm>
          <a:off x="450494" y="4725144"/>
          <a:ext cx="7937930" cy="140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06564" imgH="954079" progId="Equation.DSMT4">
                  <p:embed/>
                </p:oleObj>
              </mc:Choice>
              <mc:Fallback>
                <p:oleObj name="Equation" r:id="rId8" imgW="5406564" imgH="95407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494" y="4725144"/>
                        <a:ext cx="7937930" cy="1400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02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F085C-F7A6-76F5-8D93-7C502B49E4B8}"/>
              </a:ext>
            </a:extLst>
          </p:cNvPr>
          <p:cNvSpPr txBox="1"/>
          <p:nvPr/>
        </p:nvSpPr>
        <p:spPr>
          <a:xfrm>
            <a:off x="467544" y="908720"/>
            <a:ext cx="567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Приток атомов в накопительную колбу: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E2BFC-7D1E-AEC0-0693-839D63D37C4E}"/>
              </a:ext>
            </a:extLst>
          </p:cNvPr>
          <p:cNvSpPr txBox="1"/>
          <p:nvPr/>
        </p:nvSpPr>
        <p:spPr>
          <a:xfrm>
            <a:off x="212383" y="3794264"/>
            <a:ext cx="8717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Приток атомов в колбу изменяет значения 11 и 22, поскольку только атомы в этих состояниях направляются в накопительную колбу. В то же время существует отток атомов из колбы, который зависит от геометрии колбы и изменяет все элементы матрицы плотности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8D49FD3-BEF9-6421-4DBA-A7BB554B5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26077"/>
              </p:ext>
            </p:extLst>
          </p:nvPr>
        </p:nvGraphicFramePr>
        <p:xfrm>
          <a:off x="1907704" y="1658516"/>
          <a:ext cx="6052647" cy="210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14776" imgH="1364413" progId="Equation.DSMT4">
                  <p:embed/>
                </p:oleObj>
              </mc:Choice>
              <mc:Fallback>
                <p:oleObj name="Equation" r:id="rId6" imgW="3914776" imgH="13644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7704" y="1658516"/>
                        <a:ext cx="6052647" cy="2108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83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D:\DOCS\GRAPHICS-Ч\POSTER_2014\Lay_present2014_12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:\DOCS\GRAPHICS-Ч\POSTER_2014\Lay_present2014_12RU_p1top.png">
            <a:extLst>
              <a:ext uri="{FF2B5EF4-FFF2-40B4-BE49-F238E27FC236}">
                <a16:creationId xmlns:a16="http://schemas.microsoft.com/office/drawing/2014/main" id="{8C63B30A-2A14-4F8D-AA47-2A0C3195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F085C-F7A6-76F5-8D93-7C502B49E4B8}"/>
              </a:ext>
            </a:extLst>
          </p:cNvPr>
          <p:cNvSpPr txBox="1"/>
          <p:nvPr/>
        </p:nvSpPr>
        <p:spPr>
          <a:xfrm>
            <a:off x="467544" y="908720"/>
            <a:ext cx="773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Потери в результате столкновений атомов со стенками: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E2BFC-7D1E-AEC0-0693-839D63D37C4E}"/>
              </a:ext>
            </a:extLst>
          </p:cNvPr>
          <p:cNvSpPr txBox="1"/>
          <p:nvPr/>
        </p:nvSpPr>
        <p:spPr>
          <a:xfrm>
            <a:off x="212384" y="2320212"/>
            <a:ext cx="8717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атомов поглощается на стенках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рекомбинирует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молекулярный водород, передавая энергию связи стенке. Эти потери влияют на атомы во всех состояниях одинаковым образом. В дополнении к этому процессу слабые столкновения со стенками могут приводить к потере когерентности между подуровнями за счет фазовых сдвигов: 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138E1F7-D53A-0087-B73F-BF5EB6157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565712"/>
              </p:ext>
            </p:extLst>
          </p:nvPr>
        </p:nvGraphicFramePr>
        <p:xfrm>
          <a:off x="3802860" y="1414630"/>
          <a:ext cx="1929895" cy="86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79" imgH="572592" progId="Equation.DSMT4">
                  <p:embed/>
                </p:oleObj>
              </mc:Choice>
              <mc:Fallback>
                <p:oleObj name="Equation" r:id="rId6" imgW="1282779" imgH="5725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2860" y="1414630"/>
                        <a:ext cx="1929895" cy="862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8BF8889-80F7-A4EB-A1D5-6BEFD0A59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333722"/>
              </p:ext>
            </p:extLst>
          </p:nvPr>
        </p:nvGraphicFramePr>
        <p:xfrm>
          <a:off x="2699792" y="4845280"/>
          <a:ext cx="3970509" cy="106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28509" imgH="572592" progId="Equation.DSMT4">
                  <p:embed/>
                </p:oleObj>
              </mc:Choice>
              <mc:Fallback>
                <p:oleObj name="Equation" r:id="rId8" imgW="2128509" imgH="5725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99792" y="4845280"/>
                        <a:ext cx="3970509" cy="106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905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56917</TotalTime>
  <Words>968</Words>
  <Application>Microsoft Office PowerPoint</Application>
  <PresentationFormat>Экран (4:3)</PresentationFormat>
  <Paragraphs>95</Paragraphs>
  <Slides>21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Equation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Надпезь</dc:title>
  <dc:creator>1</dc:creator>
  <cp:lastModifiedBy>Поляков Виктор</cp:lastModifiedBy>
  <cp:revision>1011</cp:revision>
  <cp:lastPrinted>2017-10-25T13:21:54Z</cp:lastPrinted>
  <dcterms:created xsi:type="dcterms:W3CDTF">2012-10-24T13:00:58Z</dcterms:created>
  <dcterms:modified xsi:type="dcterms:W3CDTF">2023-05-03T11:02:49Z</dcterms:modified>
</cp:coreProperties>
</file>