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335" r:id="rId4"/>
    <p:sldId id="434" r:id="rId5"/>
    <p:sldId id="436" r:id="rId6"/>
    <p:sldId id="437" r:id="rId7"/>
    <p:sldId id="438" r:id="rId8"/>
    <p:sldId id="439" r:id="rId9"/>
    <p:sldId id="440" r:id="rId10"/>
    <p:sldId id="444" r:id="rId11"/>
    <p:sldId id="442" r:id="rId12"/>
    <p:sldId id="443" r:id="rId13"/>
    <p:sldId id="445" r:id="rId14"/>
    <p:sldId id="451" r:id="rId15"/>
    <p:sldId id="448" r:id="rId16"/>
    <p:sldId id="452" r:id="rId17"/>
    <p:sldId id="446" r:id="rId18"/>
    <p:sldId id="453" r:id="rId19"/>
    <p:sldId id="454" r:id="rId20"/>
    <p:sldId id="455" r:id="rId21"/>
    <p:sldId id="449" r:id="rId22"/>
    <p:sldId id="450" r:id="rId23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E00"/>
    <a:srgbClr val="0014C8"/>
    <a:srgbClr val="9E0B00"/>
    <a:srgbClr val="000E96"/>
    <a:srgbClr val="7A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3029" autoAdjust="0"/>
  </p:normalViewPr>
  <p:slideViewPr>
    <p:cSldViewPr>
      <p:cViewPr>
        <p:scale>
          <a:sx n="89" d="100"/>
          <a:sy n="89" d="100"/>
        </p:scale>
        <p:origin x="-241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7A85-58DD-4F82-9F40-262D70755EEB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94E9-8EDC-46AD-91C7-91A56D441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6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Области применения и требования, предъявляемые к перспективным АВСЧ: </a:t>
                </a:r>
              </a:p>
              <a:p>
                <a:pPr lvl="0"/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 В рамках федеральной целевой программы «Поддержание, развитие и использование системы ГЛОНАСС» требуется создание хранителя единиц времени и частоты с СКДО при времени измерения 1 сутки не более (1-2)·10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-16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 В соответствии с федеральной космической программой предусмотрена разработка бортового водородного стандарта частоты для комплекса научной аппаратуры космической обсерватории «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Миллиметрон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». СКДО выходного сигнала при времени измерения от 10 до 1000 с. должно быть не более  2·10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√𝜏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не более 5х10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-16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 час.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3. Уменьшение нестабильности АВСЧ, используемого в качестве опорного источника опросного сигнала в фонтанах на охлажденных атомах цезия или рубидия.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4. Улучшение метрологических характеристик перевозимых квантовых часов нового поколения.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При этом метрологические характеристики современных АВСЧ близки к предельно достижимым и дальнейшее повышение стабильности требует новых решений с соответствующими теоретическими и экспериментальными исследованиями, изменениями в конструкции ВГ и т.д.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19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Области применения и требования, предъявляемые к перспективным АВСЧ: </a:t>
                </a:r>
              </a:p>
              <a:p>
                <a:pPr lvl="0"/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 В рамках федеральной целевой программы «Поддержание, развитие и использование системы ГЛОНАСС» требуется создание хранителя единиц времени и частоты с СКДО при времени измерения 1 сутки не более (1-2)·10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-16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 В соответствии с федеральной космической программой предусмотрена разработка бортового водородного стандарта частоты для комплекса научной аппаратуры космической обсерватории «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Миллиметрон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». СКДО выходного сигнала при времени измерения от 10 до 1000 с. должно быть не более  2·10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√𝜏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не более 5х10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-16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 час.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3. Уменьшение нестабильности АВСЧ, используемого в качестве опорного источника опросного сигнала в фонтанах на охлажденных атомах цезия или рубидия.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4. Улучшение метрологических характеристик перевозимых квантовых часов нового поколения.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При этом метрологические характеристики современных АВСЧ близки к предельно достижимым и дальнейшее повышение стабильности требует новых решений с соответствующими теоретическими и экспериментальными исследованиями, изменениями в конструкции ВГ и т.д.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19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2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2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7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счет использования технологии двойной сортировки удалось уменьшить </a:t>
            </a:r>
            <a:r>
              <a:rPr lang="ru-RU" sz="1200" dirty="0">
                <a:effectLst/>
                <a:latin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редельно достижимую нестабильность частоты АВСЧ, которая в зависимости от интервала времени измерения определяется двумя основными вкладами: 1 – нестабильность частоты, обусловленная тепловыми шумами приемника (белый фазовый шум), 2 – нестабильность частоты, обусловленная тепловыми шумами резонатора (белый частотный шум). Первый вклад определяется мощностью генерации и преобладает на интервалах времени измерения до 5 с, второй – величиной произведения добротности линии на корень из мощности генерации и преобладает от 10 с до 1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Согласно проведенным теоретическим расчетам и экспериментальным исследованиям за счет использования пучка атомов в одном квантовом состоянии (а именно увеличения мощности генерации) первый вклад может быть уменьшен в два раза по сравнению с АВСЧ, использующих классическую схему сортировки, и независимо от него второй вклад уменьшен в 1,5 раза.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счет использования технологии двойной сортировки удалось уменьшить </a:t>
            </a:r>
            <a:r>
              <a:rPr lang="ru-RU" sz="1200" dirty="0">
                <a:effectLst/>
                <a:latin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редельно достижимую нестабильность частоты АВСЧ, которая в зависимости от интервала времени измерения определяется двумя основными вкладами: 1 – нестабильность частоты, обусловленная тепловыми шумами приемника (белый фазовый шум), 2 – нестабильность частоты, обусловленная тепловыми шумами резонатора (белый частотный шум). Первый вклад определяется мощностью генерации и преобладает на интервалах времени измерения до 5 с, второй – величиной произведения добротности линии на корень из мощности генерации и преобладает от 10 с до 1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Согласно проведенным теоретическим расчетам и экспериментальным исследованиям за счет использования пучка атомов в одном квантовом состоянии (а именно увеличения мощности генерации) первый вклад может быть уменьшен в два раза по сравнению с АВСЧ, использующих классическую схему сортировки, и независимо от него второй вклад уменьшен в 1,5 раза.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счет использования технологии двойной сортировки удалось уменьшить </a:t>
            </a:r>
            <a:r>
              <a:rPr lang="ru-RU" sz="1200" dirty="0">
                <a:effectLst/>
                <a:latin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редельно достижимую нестабильность частоты АВСЧ, которая в зависимости от интервала времени измерения определяется двумя основными вкладами: 1 – нестабильность частоты, обусловленная тепловыми шумами приемника (белый фазовый шум), 2 – нестабильность частоты, обусловленная тепловыми шумами резонатора (белый частотный шум). Первый вклад определяется мощностью генерации и преобладает на интервалах времени измерения до 5 с, второй – величиной произведения добротности линии на корень из мощности генерации и преобладает от 10 с до 1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Согласно проведенным теоретическим расчетам и экспериментальным исследованиям за счет использования пучка атомов в одном квантовом состоянии (а именно увеличения мощности генерации) первый вклад может быть уменьшен в два раза по сравнению с АВСЧ, использующих классическую схему сортировки, и независимо от него второй вклад уменьшен в 1,5 раза.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счет использования технологии двойной сортировки удалось уменьшить </a:t>
            </a:r>
            <a:r>
              <a:rPr lang="ru-RU" sz="1200" dirty="0">
                <a:effectLst/>
                <a:latin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редельно достижимую нестабильность частоты АВСЧ, которая в зависимости от интервала времени измерения определяется двумя основными вкладами: 1 – нестабильность частоты, обусловленная тепловыми шумами приемника (белый фазовый шум), 2 – нестабильность частоты, обусловленная тепловыми шумами резонатора (белый частотный шум). Первый вклад определяется мощностью генерации и преобладает на интервалах времени измерения до 5 с, второй – величиной произведения добротности линии на корень из мощности генерации и преобладает от 10 с до 1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Согласно проведенным теоретическим расчетам и экспериментальным исследованиям за счет использования пучка атомов в одном квантовом состоянии (а именно увеличения мощности генерации) первый вклад может быть уменьшен в два раза по сравнению с АВСЧ, использующих классическую схему сортировки, и независимо от него второй вклад уменьшен в 1,5 раза.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счет использования технологии двойной сортировки удалось уменьшить </a:t>
            </a:r>
            <a:r>
              <a:rPr lang="ru-RU" sz="1200" dirty="0">
                <a:effectLst/>
                <a:latin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редельно достижимую нестабильность частоты АВСЧ, которая в зависимости от интервала времени измерения определяется двумя основными вкладами: 1 – нестабильность частоты, обусловленная тепловыми шумами приемника (белый фазовый шум), 2 – нестабильность частоты, обусловленная тепловыми шумами резонатора (белый частотный шум). Первый вклад определяется мощностью генерации и преобладает на интервалах времени измерения до 5 с, второй – величиной произведения добротности линии на корень из мощности генерации и преобладает от 10 с до 1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Согласно проведенным теоретическим расчетам и экспериментальным исследованиям за счет использования пучка атомов в одном квантовом состоянии (а именно увеличения мощности генерации) первый вклад может быть уменьшен в два раза по сравнению с АВСЧ, использующих классическую схему сортировки, и независимо от него второй вклад уменьшен в 1,5 раза.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A277-A8AE-45EF-BB86-865C038A1C0D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3F4D-78DA-4FBF-8D9E-255E6CDA5E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9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2B23-44FF-4BF0-A950-C102AA81CD9E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604-D8CC-47F8-ACBB-3148E0FFE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39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F180-2A06-437B-94F8-A5FE0A79BC62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1610-C82B-4E26-8EA4-0589F08A3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5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133"/>
            <a:ext cx="7772400" cy="14695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5785"/>
            <a:ext cx="6400800" cy="175309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4B83-E2C3-4DBD-B32A-2EC40C074C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967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DAD2-72F9-40B2-B0E1-A3EAF14B5D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860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57"/>
            <a:ext cx="7772400" cy="1362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074"/>
            <a:ext cx="7772400" cy="150107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93241-0E4C-4E77-BEB3-9DD1A1777F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293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305"/>
            <a:ext cx="4038600" cy="4525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305"/>
            <a:ext cx="4038600" cy="4525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E777D-1F3E-489D-9DF6-F89B0724F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06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727"/>
            <a:ext cx="4040188" cy="6394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27"/>
            <a:ext cx="4040188" cy="3950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727"/>
            <a:ext cx="4041775" cy="6394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2175227"/>
            <a:ext cx="4041775" cy="3950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FA0B4-FEDD-42B5-8617-090FA785F5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921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C3E3-CBCF-4F8B-928B-E3D1171450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943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903C-528C-428E-B770-21EA9678D9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063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2493"/>
            <a:ext cx="3008313" cy="11624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2495"/>
            <a:ext cx="5111750" cy="5853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4920"/>
            <a:ext cx="3008313" cy="4690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7E95-D8A8-45DF-94F3-4D025143C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658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B697-C486-403D-9680-FD0F1B370F26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B5B6-19EA-4E76-8D66-3C4E4F023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049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32"/>
            <a:ext cx="5486400" cy="5670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16"/>
            <a:ext cx="5486400" cy="41141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959"/>
            <a:ext cx="5486400" cy="8048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0AD1B-46BC-475D-B7CB-90D516CB3A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422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7DCC-1532-46A2-9447-1AB873D68F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1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071"/>
            <a:ext cx="2057400" cy="58515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071"/>
            <a:ext cx="6019800" cy="58515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3ACC-D716-4A12-A033-8BF00F703F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212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A277-A8AE-45EF-BB86-865C038A1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3F4D-78DA-4FBF-8D9E-255E6CDA5E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558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B697-C486-403D-9680-FD0F1B370F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B5B6-19EA-4E76-8D66-3C4E4F023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041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4E3D-FD9A-4211-BD37-5271091115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6836-92D2-4642-B766-0E17D6BD4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78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FAB9-993B-4408-AF47-2BE9FE4DD2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2DBB-BC6B-4DC5-ABEA-77A531A757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716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21D5-E1C8-4118-9249-E0CD6E52FC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BC02-707E-4E62-8CF2-250D0EAAF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951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3C78-354C-4D5E-B342-F5C480C7B7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00C-BF94-4830-954E-FC069F1B2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234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0F71-B8ED-4605-9029-C98C7EE11B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D310-476D-49BB-9DD4-1E25C1E30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84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4E3D-FD9A-4211-BD37-52710911157A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6836-92D2-4642-B766-0E17D6BD4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376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6AD5-9FCB-439F-A97D-406F718A99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3D51-15C9-4ED4-A01F-1D9CF35E8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225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A5FF-5693-41CF-8C17-11A51D3B93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C262-D2BE-41D4-A4F6-D3020DE18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128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2B23-44FF-4BF0-A950-C102AA81CD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604-D8CC-47F8-ACBB-3148E0FFE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028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F180-2A06-437B-94F8-A5FE0A79BC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1610-C82B-4E26-8EA4-0589F08A3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30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FAB9-993B-4408-AF47-2BE9FE4DD29E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2DBB-BC6B-4DC5-ABEA-77A531A757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37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21D5-E1C8-4118-9249-E0CD6E52FC72}" type="datetime1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BC02-707E-4E62-8CF2-250D0EAAF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05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3C78-354C-4D5E-B342-F5C480C7B778}" type="datetime1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00C-BF94-4830-954E-FC069F1B2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86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0F71-B8ED-4605-9029-C98C7EE11B0D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D310-476D-49BB-9DD4-1E25C1E30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10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6AD5-9FCB-439F-A97D-406F718A9965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3D51-15C9-4ED4-A01F-1D9CF35E8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1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A5FF-5693-41CF-8C17-11A51D3B93D6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C262-D2BE-41D4-A4F6-D3020DE18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3FE0C-7F82-4401-A81A-53672570804A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1F4AED-AFEE-4DBB-B15B-AD9739C1E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075"/>
            <a:ext cx="8229600" cy="11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305"/>
            <a:ext cx="8229600" cy="45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305"/>
            <a:ext cx="2133600" cy="47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305"/>
            <a:ext cx="2895600" cy="47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305"/>
            <a:ext cx="2133600" cy="47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DAEB4F89-EA45-4F08-94C8-7BC7FB15EDB3}" type="slidenum">
              <a:rPr lang="ru-RU">
                <a:solidFill>
                  <a:srgbClr val="000000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3FE0C-7F82-4401-A81A-536725708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1F4AED-AFEE-4DBB-B15B-AD9739C1E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18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6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D:\DOCS\GRAPHICS-Ч\POSTER_2014\Lay_present2014_11_p0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D:\DOCS\GRAPHICS-Ч\POSTER_2014\Lay_present2014_11_p0bot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8288"/>
            <a:ext cx="9144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619672" y="6611939"/>
            <a:ext cx="70567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AD0E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АО</a:t>
            </a:r>
            <a:r>
              <a:rPr lang="en-US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«ВРЕМЯ-Ч»</a:t>
            </a:r>
            <a:r>
              <a:rPr lang="en-GB" altLang="ru-RU" sz="1050" dirty="0">
                <a:solidFill>
                  <a:srgbClr val="AD0E00"/>
                </a:solidFill>
              </a:rPr>
              <a:t>, </a:t>
            </a:r>
            <a:r>
              <a:rPr lang="ru-RU" altLang="ru-RU" sz="1050" dirty="0">
                <a:solidFill>
                  <a:srgbClr val="AD0E00"/>
                </a:solidFill>
              </a:rPr>
              <a:t>Россия, 603155, Нижний Новгород, ул. </a:t>
            </a:r>
            <a:r>
              <a:rPr lang="ru-RU" altLang="ru-RU" sz="1050" dirty="0" err="1">
                <a:solidFill>
                  <a:srgbClr val="AD0E00"/>
                </a:solidFill>
              </a:rPr>
              <a:t>Ошарская</a:t>
            </a:r>
            <a:r>
              <a:rPr lang="ru-RU" altLang="ru-RU" sz="1050" dirty="0">
                <a:solidFill>
                  <a:srgbClr val="AD0E00"/>
                </a:solidFill>
              </a:rPr>
              <a:t>, д.67</a:t>
            </a:r>
            <a:r>
              <a:rPr lang="en-GB" altLang="ru-RU" sz="1050" dirty="0">
                <a:solidFill>
                  <a:srgbClr val="AD0E00"/>
                </a:solidFill>
              </a:rPr>
              <a:t>, </a:t>
            </a:r>
            <a:r>
              <a:rPr lang="ru-RU" altLang="ru-RU" sz="1050" dirty="0">
                <a:solidFill>
                  <a:srgbClr val="AD0E00"/>
                </a:solidFill>
              </a:rPr>
              <a:t>Тел</a:t>
            </a:r>
            <a:r>
              <a:rPr lang="en-GB" altLang="ru-RU" sz="1050" dirty="0">
                <a:solidFill>
                  <a:srgbClr val="AD0E00"/>
                </a:solidFill>
              </a:rPr>
              <a:t>: +7(831)421</a:t>
            </a:r>
            <a:r>
              <a:rPr lang="ru-RU" altLang="ru-RU" sz="1050" dirty="0">
                <a:solidFill>
                  <a:srgbClr val="AD0E00"/>
                </a:solidFill>
              </a:rPr>
              <a:t>-</a:t>
            </a:r>
            <a:r>
              <a:rPr lang="en-GB" altLang="ru-RU" sz="1050" dirty="0">
                <a:solidFill>
                  <a:srgbClr val="AD0E00"/>
                </a:solidFill>
              </a:rPr>
              <a:t>02</a:t>
            </a:r>
            <a:r>
              <a:rPr lang="ru-RU" altLang="ru-RU" sz="1050" dirty="0">
                <a:solidFill>
                  <a:srgbClr val="AD0E00"/>
                </a:solidFill>
              </a:rPr>
              <a:t>-</a:t>
            </a:r>
            <a:r>
              <a:rPr lang="en-GB" altLang="ru-RU" sz="1050" dirty="0">
                <a:solidFill>
                  <a:srgbClr val="AD0E00"/>
                </a:solidFill>
              </a:rPr>
              <a:t>94,</a:t>
            </a:r>
            <a:r>
              <a:rPr lang="ru-RU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AD0E00"/>
                </a:solidFill>
                <a:latin typeface="Arial" panose="020B0604020202020204" pitchFamily="34" charset="0"/>
              </a:rPr>
              <a:t>www.vremya-ch.com</a:t>
            </a:r>
            <a:endParaRPr lang="ru-RU" altLang="ru-RU" sz="1050" dirty="0">
              <a:solidFill>
                <a:srgbClr val="AD0E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252535" y="3550937"/>
            <a:ext cx="9899650" cy="1644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720" tIns="49680" rIns="99720" bIns="49680">
            <a:spAutoFit/>
          </a:bodyPr>
          <a:lstStyle/>
          <a:p>
            <a:pPr indent="3619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ВОДОРОДНЫЙ СТАНДАРТ</a:t>
            </a:r>
          </a:p>
          <a:p>
            <a:pPr indent="36195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ЧАСТОТЫ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530" y="1797917"/>
            <a:ext cx="8496944" cy="838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перспективных квантовых стандартов частоты и систем точного времени»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FC1A6CF-8EFF-47D9-AA7F-F88F7983F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" y="3232"/>
            <a:ext cx="9137654" cy="13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729417"/>
            <a:ext cx="914558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36BA0B45-233D-4C8F-941E-DCF38DD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4462" y="840063"/>
                <a:ext cx="5976664" cy="200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6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ru-RU" sz="60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462" y="840063"/>
                <a:ext cx="5976664" cy="20095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Изменение частоты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587" y="3645030"/>
                <a:ext cx="9197842" cy="130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1 </m:t>
                          </m:r>
                          <m:r>
                            <a:rPr lang="ru-RU" sz="3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нс</m:t>
                          </m:r>
                        </m:num>
                        <m:den>
                          <m:r>
                            <a:rPr lang="ru-RU" sz="3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86400 с</m:t>
                          </m:r>
                        </m:den>
                      </m:f>
                      <m:r>
                        <a:rPr lang="en-US" sz="36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−9</m:t>
                              </m:r>
                            </m:sup>
                          </m:sSup>
                          <m:r>
                            <a:rPr lang="ru-RU" sz="3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с</m:t>
                          </m:r>
                        </m:num>
                        <m:den>
                          <m:r>
                            <a:rPr lang="ru-RU" sz="3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0.</m:t>
                          </m:r>
                          <m:r>
                            <a:rPr lang="ru-RU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864×</m:t>
                          </m:r>
                          <m:sSup>
                            <m:sSupPr>
                              <m:ctrlPr>
                                <a:rPr lang="ru-RU" sz="36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ru-RU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ru-RU" sz="3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  <m:r>
                        <a:rPr lang="ru-RU" sz="36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3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ru-RU" sz="36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ru-RU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  <m:r>
                        <a:rPr lang="ru-RU" sz="3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7" y="3645030"/>
                <a:ext cx="9197842" cy="13011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32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729417"/>
            <a:ext cx="914558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36BA0B45-233D-4C8F-941E-DCF38DD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7824" y="840062"/>
                <a:ext cx="3923642" cy="201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8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8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8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ru-RU" sz="80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840062"/>
                <a:ext cx="3923642" cy="20165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Изменение частоты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3" y="3068965"/>
                <a:ext cx="8148449" cy="3048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ru-RU" sz="5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5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5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1.2×</m:t>
                        </m:r>
                        <m:sSup>
                          <m:sSupPr>
                            <m:ctrlPr>
                              <a:rPr lang="ru-RU" sz="5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5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5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−14</m:t>
                            </m:r>
                          </m:sup>
                        </m:sSup>
                      </m:num>
                      <m:den>
                        <m:r>
                          <a:rPr lang="ru-RU" sz="5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54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5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ru-RU" sz="5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ru-RU" sz="5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sz="5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sz="5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ru-RU" sz="5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ru-RU" sz="54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eaLnBrk="1" hangingPunct="1"/>
                <a:endParaRPr lang="ru-RU" sz="5400" b="1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eaLnBrk="1" hangingPunct="1"/>
                <a:r>
                  <a:rPr lang="ru-RU" sz="5400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суточная нестабильность</a:t>
                </a:r>
                <a:endParaRPr lang="ru-RU" sz="54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3068965"/>
                <a:ext cx="8148449" cy="3048207"/>
              </a:xfrm>
              <a:prstGeom prst="rect">
                <a:avLst/>
              </a:prstGeom>
              <a:blipFill rotWithShape="1">
                <a:blip r:embed="rId7"/>
                <a:stretch>
                  <a:fillRect l="-4042" r="-3144" b="-11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01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Принцип работы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D8BC13-243A-788D-83C5-FB9031C0F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37" y="1916832"/>
            <a:ext cx="6408712" cy="355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3DBB995-9672-4246-A37C-FE6473768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88" y="913661"/>
            <a:ext cx="3421372" cy="58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BC7B22-0EE6-6025-A5DB-BD0A7F61FD6C}"/>
              </a:ext>
            </a:extLst>
          </p:cNvPr>
          <p:cNvSpPr txBox="1"/>
          <p:nvPr/>
        </p:nvSpPr>
        <p:spPr>
          <a:xfrm>
            <a:off x="179512" y="76470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выполнения условия самовозбуждения генератора энергия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запасенная в резонаторе, должна превышать полную энергию потерь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определяемую как: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23D4548-C17A-EE01-96D6-A7A125084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51811"/>
              </p:ext>
            </p:extLst>
          </p:nvPr>
        </p:nvGraphicFramePr>
        <p:xfrm>
          <a:off x="1647550" y="1613764"/>
          <a:ext cx="5848900" cy="88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7" imgW="3143394" imgH="476297" progId="Equation.DSMT4">
                  <p:embed/>
                </p:oleObj>
              </mc:Choice>
              <mc:Fallback>
                <p:oleObj name="Equation" r:id="rId7" imgW="3143394" imgH="4762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7550" y="1613764"/>
                        <a:ext cx="5848900" cy="886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FBEC61AE-1DD6-C36B-6DDA-7A840292F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25722"/>
              </p:ext>
            </p:extLst>
          </p:nvPr>
        </p:nvGraphicFramePr>
        <p:xfrm>
          <a:off x="2448183" y="2924944"/>
          <a:ext cx="4247634" cy="88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9" imgW="2647998" imgH="552620" progId="Equation.DSMT4">
                  <p:embed/>
                </p:oleObj>
              </mc:Choice>
              <mc:Fallback>
                <p:oleObj name="Equation" r:id="rId9" imgW="2647998" imgH="5526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8183" y="2924944"/>
                        <a:ext cx="4247634" cy="886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356F25-4700-90AF-26DB-BE5413079329}"/>
              </a:ext>
            </a:extLst>
          </p:cNvPr>
          <p:cNvSpPr txBox="1"/>
          <p:nvPr/>
        </p:nvSpPr>
        <p:spPr>
          <a:xfrm>
            <a:off x="331912" y="2492896"/>
            <a:ext cx="878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для мощности получим: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A6685D-F91D-8C52-E605-D7641FCB1FC8}"/>
              </a:ext>
            </a:extLst>
          </p:cNvPr>
          <p:cNvSpPr txBox="1"/>
          <p:nvPr/>
        </p:nvSpPr>
        <p:spPr>
          <a:xfrm>
            <a:off x="323528" y="3851756"/>
            <a:ext cx="878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получим условие самовозбуждения: 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1AFAEBAA-64D3-EAA3-F757-D66F2391D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594080"/>
              </p:ext>
            </p:extLst>
          </p:nvPr>
        </p:nvGraphicFramePr>
        <p:xfrm>
          <a:off x="3689350" y="4238625"/>
          <a:ext cx="24828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11" imgW="1295280" imgH="495000" progId="Equation.DSMT4">
                  <p:embed/>
                </p:oleObj>
              </mc:Choice>
              <mc:Fallback>
                <p:oleObj name="Equation" r:id="rId11" imgW="1295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9350" y="4238625"/>
                        <a:ext cx="248285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="" xmlns:a16="http://schemas.microsoft.com/office/drawing/2014/main" id="{C65DBAAF-04E1-D5C0-6417-20BCC6AB0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40068"/>
              </p:ext>
            </p:extLst>
          </p:nvPr>
        </p:nvGraphicFramePr>
        <p:xfrm>
          <a:off x="1134656" y="5266120"/>
          <a:ext cx="2645256" cy="10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3" imgW="1352621" imgH="533539" progId="Equation.DSMT4">
                  <p:embed/>
                </p:oleObj>
              </mc:Choice>
              <mc:Fallback>
                <p:oleObj name="Equation" r:id="rId13" imgW="1352621" imgH="5335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4656" y="5266120"/>
                        <a:ext cx="2645256" cy="10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BE2C2890-08F6-A5BE-6C99-3DDF33C17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42290"/>
              </p:ext>
            </p:extLst>
          </p:nvPr>
        </p:nvGraphicFramePr>
        <p:xfrm>
          <a:off x="5355179" y="5446994"/>
          <a:ext cx="2407550" cy="86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15" imgW="1428947" imgH="514458" progId="Equation.DSMT4">
                  <p:embed/>
                </p:oleObj>
              </mc:Choice>
              <mc:Fallback>
                <p:oleObj name="Equation" r:id="rId15" imgW="1428947" imgH="5144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55179" y="5446994"/>
                        <a:ext cx="2407550" cy="866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Принцип работы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Конструкция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933189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1BBB1D54-2C30-434B-9567-39D6D6436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9564"/>
            <a:ext cx="5565281" cy="5724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Конструкция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7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BBCF2452-EEF4-4D82-B95C-5F918E8F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2F6A1261-41FA-4762-8684-DE3A4149E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-11023"/>
            <a:ext cx="4069686" cy="531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СВЧ резонаторы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37A6867-0264-4AFC-8748-38FF8F56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r="12852"/>
          <a:stretch/>
        </p:blipFill>
        <p:spPr>
          <a:xfrm>
            <a:off x="0" y="1484784"/>
            <a:ext cx="8984543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VCH-1003M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360" y="13599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VCH-1008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4084" y="1518187"/>
            <a:ext cx="178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VCH-1017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22048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ПВСЧ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0555" y="470261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 мм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кг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470261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 мм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кг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4795" y="470261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мм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 кг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5038" y="471926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мм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 кг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0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BBCF2452-EEF4-4D82-B95C-5F918E8F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37A6867-0264-4AFC-8748-38FF8F56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32150" r="12738" b="33925"/>
          <a:stretch/>
        </p:blipFill>
        <p:spPr>
          <a:xfrm>
            <a:off x="35496" y="1017216"/>
            <a:ext cx="9031298" cy="435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7647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VCH-1003M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7336" y="177979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VCH-1008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6763" y="2113692"/>
            <a:ext cx="178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VCH-1017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226816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ПВСЧ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3648" y="518092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 мм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 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7944" y="50851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 мм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=0.45 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8144" y="4437112"/>
            <a:ext cx="192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мм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=0.45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0312" y="38610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мм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=0.13 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27584" y="1916832"/>
            <a:ext cx="2520280" cy="266429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59832" y="226816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="" xmlns:a16="http://schemas.microsoft.com/office/drawing/2014/main" id="{2F6A1261-41FA-4762-8684-DE3A4149E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-11023"/>
            <a:ext cx="4069686" cy="531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СВЧ резонаторы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2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Перспективные ПВСЧ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292080" y="5445224"/>
            <a:ext cx="21107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400" b="1" dirty="0">
                <a:solidFill>
                  <a:srgbClr val="C00000"/>
                </a:solidFill>
                <a:cs typeface="Arial" panose="020B0604020202020204" pitchFamily="34" charset="0"/>
              </a:rPr>
              <a:t>8.5 kilo</a:t>
            </a:r>
            <a:endParaRPr lang="ru-RU" altLang="ru-RU" sz="4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7778" r="10164"/>
          <a:stretch/>
        </p:blipFill>
        <p:spPr>
          <a:xfrm>
            <a:off x="1055352" y="500049"/>
            <a:ext cx="7409967" cy="2669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7645" r="6258" b="8569"/>
          <a:stretch/>
        </p:blipFill>
        <p:spPr>
          <a:xfrm>
            <a:off x="539566" y="3068960"/>
            <a:ext cx="2644828" cy="2988000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1112" y="6122211"/>
            <a:ext cx="1659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VCH-1017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91101" y="6087408"/>
            <a:ext cx="16599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BUILT-IN MASER</a:t>
            </a:r>
            <a:endParaRPr lang="ru-RU" altLang="ru-RU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101577"/>
                  </p:ext>
                </p:extLst>
              </p:nvPr>
            </p:nvGraphicFramePr>
            <p:xfrm>
              <a:off x="4054265" y="3789040"/>
              <a:ext cx="4433324" cy="111252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41079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02252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 TIME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ALLAN DEVIATION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 sec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8×10</a:t>
                          </a:r>
                          <a:r>
                            <a:rPr lang="en-US" baseline="30000" dirty="0"/>
                            <a:t>-14</a:t>
                          </a:r>
                          <a:endParaRPr lang="ru-RU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day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(5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÷</m:t>
                              </m:r>
                            </m:oMath>
                          </a14:m>
                          <a:r>
                            <a:rPr lang="en-US" dirty="0"/>
                            <a:t>8)×10</a:t>
                          </a:r>
                          <a:r>
                            <a:rPr lang="en-US" baseline="30000" dirty="0"/>
                            <a:t>-15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101577"/>
                  </p:ext>
                </p:extLst>
              </p:nvPr>
            </p:nvGraphicFramePr>
            <p:xfrm>
              <a:off x="4054265" y="3789040"/>
              <a:ext cx="4433324" cy="111252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4107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0225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 TIME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ALLAN DEVIATION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100 sec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8×10</a:t>
                          </a:r>
                          <a:r>
                            <a:rPr lang="en-US" baseline="30000" dirty="0"/>
                            <a:t>-14</a:t>
                          </a:r>
                          <a:endParaRPr lang="ru-RU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day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18976" t="-206557" r="-30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506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Принцип работы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07" y="756788"/>
            <a:ext cx="6315218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08" y="3687295"/>
            <a:ext cx="5909616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729417"/>
            <a:ext cx="914558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B00011-C247-47B8-8011-8A94497E6B47}"/>
              </a:ext>
            </a:extLst>
          </p:cNvPr>
          <p:cNvSpPr txBox="1"/>
          <p:nvPr/>
        </p:nvSpPr>
        <p:spPr>
          <a:xfrm>
            <a:off x="395536" y="764705"/>
            <a:ext cx="81472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водородных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стандартов частоты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(ВСЧ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buAutoNum type="arabicPeriod"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Внешний вид и основные технические характеристики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приборов АО «Время-Ч»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Принцип работы ВСЧ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Активные и пассивные ВСЧ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Содержание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767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Принцип работы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20392" r="33059" b="23137"/>
          <a:stretch/>
        </p:blipFill>
        <p:spPr bwMode="auto">
          <a:xfrm>
            <a:off x="1547664" y="589740"/>
            <a:ext cx="6390042" cy="58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5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556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" y="6724940"/>
            <a:ext cx="9144793" cy="13307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903C-528C-428E-B770-21EA9678D9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6" name="Picture 2" descr="NAVSTAR GP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" y="1004036"/>
            <a:ext cx="2354157" cy="2143133"/>
          </a:xfrm>
          <a:prstGeom prst="rect">
            <a:avLst/>
          </a:prstGeom>
          <a:noFill/>
        </p:spPr>
      </p:pic>
      <p:pic>
        <p:nvPicPr>
          <p:cNvPr id="13" name="Рисунок 12" descr="glonas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2032" y="934039"/>
            <a:ext cx="2160000" cy="2143133"/>
          </a:xfrm>
          <a:prstGeom prst="rect">
            <a:avLst/>
          </a:prstGeom>
        </p:spPr>
      </p:pic>
      <p:pic>
        <p:nvPicPr>
          <p:cNvPr id="14" name="Рисунок 13" descr="Без назван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5256" y="903797"/>
            <a:ext cx="2160000" cy="21431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30575" y="-84829"/>
            <a:ext cx="4498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ГНСС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6" name="Рисунок 15" descr="galileo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7728" y="897747"/>
            <a:ext cx="2160000" cy="21431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6928" y="3407142"/>
            <a:ext cx="163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32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62766" y="3413192"/>
            <a:ext cx="163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26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78662" y="3407142"/>
            <a:ext cx="163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3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8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97020" y="3395048"/>
            <a:ext cx="163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26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8936" y="4575469"/>
            <a:ext cx="7861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Точность определения координат –</a:t>
            </a:r>
          </a:p>
          <a:p>
            <a:pPr algn="ctr" eaLnBrk="1" hangingPunct="1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несколько метров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5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556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" y="6724940"/>
            <a:ext cx="9144793" cy="1330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30562" y="-84829"/>
            <a:ext cx="5275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Принцип работы ГНСС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903C-528C-428E-B770-21EA9678D9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 descr="pot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57523"/>
            <a:ext cx="7034493" cy="6072209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898"/>
          <a:ext cx="114300" cy="21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898"/>
                        <a:ext cx="114300" cy="214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7293" y="677937"/>
                <a:ext cx="4127500" cy="1075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cs typeface="+mn-cs"/>
                        </a:rPr>
                        <m:t>𝑐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𝛿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𝑡</m:t>
                      </m: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=3∙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8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−6</m:t>
                          </m:r>
                        </m:sup>
                      </m:sSup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=300 </m:t>
                      </m:r>
                      <m:r>
                        <a:rPr lang="ru-RU" sz="32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+mn-cs"/>
                        </a:rPr>
                        <m:t>м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93" y="683258"/>
                <a:ext cx="4127500" cy="10758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33966" y="1762221"/>
            <a:ext cx="255790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На борту КА нужен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атомный стандарт частоты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с точностью 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~ 3 </a:t>
            </a:r>
            <a:r>
              <a:rPr lang="ru-RU" alt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нс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502448" y="5246295"/>
            <a:ext cx="391885" cy="403027"/>
          </a:xfrm>
          <a:prstGeom prst="downArrow">
            <a:avLst/>
          </a:prstGeom>
          <a:ln w="63500">
            <a:solidFill>
              <a:srgbClr val="000066"/>
            </a:solidFill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ru-RU" sz="1400" b="1" dirty="0" smtClean="0">
              <a:solidFill>
                <a:srgbClr val="000066"/>
              </a:solidFill>
              <a:latin typeface="Arial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8097" y="5881989"/>
            <a:ext cx="1734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~ </a:t>
            </a:r>
            <a:r>
              <a:rPr lang="en-US" altLang="ru-RU" sz="40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1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 м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24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>
            <a:off x="2836755" y="2791200"/>
            <a:ext cx="2221201" cy="148264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556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" y="6724940"/>
            <a:ext cx="9144793" cy="13307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290892" y="5207250"/>
            <a:ext cx="1864582" cy="11567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9529"/>
              </p:ext>
            </p:extLst>
          </p:nvPr>
        </p:nvGraphicFramePr>
        <p:xfrm>
          <a:off x="1116231" y="573385"/>
          <a:ext cx="3319509" cy="62810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0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4031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6462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ОРБИТАЛЬНАЯ ГРУППИРОВКА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24 КА</a:t>
                      </a:r>
                      <a:r>
                        <a:rPr lang="ru-RU" sz="15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Глонасс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3231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ОДНОЧАСТОТНАЯ</a:t>
                      </a:r>
                    </a:p>
                  </a:txBody>
                  <a:tcPr marL="33231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МНОГОЧАСТОТНАЯ</a:t>
                      </a:r>
                    </a:p>
                  </a:txBody>
                  <a:tcPr marL="33231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1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ОРБИТАЛЬНОЕ ПОСТРОЕНИЕ − ХАРАКТЕРИЗУЕТСЯ ГЕОМЕТРИЧЕСКИМ ФАКТОРОМ</a:t>
                      </a:r>
                    </a:p>
                  </a:txBody>
                  <a:tcPr marL="66462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1,94 м</a:t>
                      </a:r>
                      <a:endParaRPr lang="ru-RU" sz="1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42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ПОГРЕШНОСТЬ </a:t>
                      </a:r>
                      <a:br>
                        <a:rPr lang="ru-RU" sz="11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1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СЧЕТ КОСМИЧЕСКОГО </a:t>
                      </a:r>
                      <a:r>
                        <a:rPr lang="ru-RU" sz="1100" b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КОМПЛЕКСА:</a:t>
                      </a:r>
                      <a:endParaRPr lang="ru-RU" sz="11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ts val="1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КООРДИНАТЫ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ts val="1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УХОД БОРТОВОЙ ШКАЛЫ ВРЕМЕНИ</a:t>
                      </a:r>
                    </a:p>
                  </a:txBody>
                  <a:tcPr marL="66462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1,4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9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ИОНОСФЕРНАЯ </a:t>
                      </a:r>
                      <a:endParaRPr lang="ru-RU" sz="11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РЕФРАКЦИЯ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462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м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0,08 м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1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ТРОПОСФЕРНАЯ </a:t>
                      </a:r>
                      <a:endParaRPr lang="ru-RU" sz="11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РЕФРАКЦИЯ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462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2,4 м</a:t>
                      </a:r>
                      <a:endParaRPr lang="en-US" sz="1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96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11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1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ПРИЕМА</a:t>
                      </a:r>
                      <a:endParaRPr lang="ru-RU" sz="1100" b="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endParaRPr lang="ru-RU" sz="1100" b="0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462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7,3 м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endParaRPr lang="ru-RU" sz="1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3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МЕЖЛИТЕРНАЯ </a:t>
                      </a:r>
                      <a:endParaRPr lang="ru-RU" sz="11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ЗАДЕРЖКА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462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en-US" sz="1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6,5 </a:t>
                      </a:r>
                      <a:r>
                        <a:rPr lang="ru-RU" sz="12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 для </a:t>
                      </a:r>
                      <a:r>
                        <a:rPr lang="ru-RU" sz="1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существующих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сигналов ГЛОНАСС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5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11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АППАРАТУРНАЯ ПОГРЕШНОСТЬ</a:t>
                      </a:r>
                    </a:p>
                  </a:txBody>
                  <a:tcPr marL="66462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 м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 м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2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ОБЩАЯ ПОГРЕШНОСТЬ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11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учета условий приема и </a:t>
                      </a:r>
                      <a:r>
                        <a:rPr lang="ru-RU" sz="11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калибровки</a:t>
                      </a:r>
                      <a:r>
                        <a:rPr lang="ru-RU" sz="1100" b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462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9,46 м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</a:pPr>
                      <a:r>
                        <a:rPr lang="ru-RU" sz="19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5,47 м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11484" y="572022"/>
            <a:ext cx="2432363" cy="61752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ПАРАМЕТРЫ, ОПРЕДЕЛЯЮЩИЕ </a:t>
            </a:r>
            <a:r>
              <a:rPr lang="ru-RU" sz="1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ТОЧНОСТЬ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96891"/>
            <a:ext cx="1122684" cy="4935017"/>
          </a:xfrm>
          <a:prstGeom prst="rect">
            <a:avLst/>
          </a:prstGeom>
          <a:gradFill>
            <a:gsLst>
              <a:gs pos="0">
                <a:srgbClr val="10235D"/>
              </a:gs>
              <a:gs pos="28000">
                <a:srgbClr val="3375AB"/>
              </a:gs>
              <a:gs pos="74000">
                <a:srgbClr val="5BB7E6"/>
              </a:gs>
              <a:gs pos="100000">
                <a:srgbClr val="CCEB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2405">
              <a:solidFill>
                <a:srgbClr val="FFFFF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5081" flipH="1">
            <a:off x="81728" y="1341619"/>
            <a:ext cx="366393" cy="354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9877" y="1322403"/>
            <a:ext cx="474641" cy="2348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5081" flipH="1">
            <a:off x="634258" y="1555219"/>
            <a:ext cx="366393" cy="3543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996" y="2550046"/>
            <a:ext cx="686921" cy="3655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43" y="2127228"/>
            <a:ext cx="529314" cy="55051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3990" y="3410001"/>
            <a:ext cx="904745" cy="207379"/>
            <a:chOff x="219752" y="3728446"/>
            <a:chExt cx="1503689" cy="306342"/>
          </a:xfrm>
        </p:grpSpPr>
        <p:sp>
          <p:nvSpPr>
            <p:cNvPr id="19" name="Овал 18"/>
            <p:cNvSpPr/>
            <p:nvPr/>
          </p:nvSpPr>
          <p:spPr>
            <a:xfrm>
              <a:off x="219752" y="3738388"/>
              <a:ext cx="144000" cy="144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ru-RU" sz="2405">
                <a:solidFill>
                  <a:srgbClr val="FFFFFF"/>
                </a:solidFill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25274" y="3815469"/>
              <a:ext cx="144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372152" y="3890788"/>
              <a:ext cx="144000" cy="144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ru-RU" sz="2405">
                <a:solidFill>
                  <a:srgbClr val="FFFFFF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7674" y="3967869"/>
              <a:ext cx="144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1421519" y="3728446"/>
              <a:ext cx="144000" cy="144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ru-RU" sz="2405">
                <a:solidFill>
                  <a:srgbClr val="FFFFFF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427041" y="3805527"/>
              <a:ext cx="144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1573919" y="3880846"/>
              <a:ext cx="144000" cy="144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ru-RU" sz="2405">
                <a:solidFill>
                  <a:srgbClr val="FFFFFF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579441" y="3957927"/>
              <a:ext cx="144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869056" y="3783849"/>
              <a:ext cx="144000" cy="144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ru-RU" sz="2405">
                <a:solidFill>
                  <a:srgbClr val="FFFFFF"/>
                </a:solidFill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74578" y="3860930"/>
              <a:ext cx="144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13502" y="4653159"/>
            <a:ext cx="1108890" cy="780223"/>
            <a:chOff x="42465" y="6829317"/>
            <a:chExt cx="2045773" cy="122219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12" y="6829317"/>
              <a:ext cx="2029587" cy="1205856"/>
            </a:xfrm>
            <a:prstGeom prst="rect">
              <a:avLst/>
            </a:prstGeom>
          </p:spPr>
        </p:pic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403890" y="6881264"/>
              <a:ext cx="1527909" cy="781469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Заголовок 1"/>
            <p:cNvSpPr txBox="1">
              <a:spLocks/>
            </p:cNvSpPr>
            <p:nvPr/>
          </p:nvSpPr>
          <p:spPr>
            <a:xfrm>
              <a:off x="813777" y="7409348"/>
              <a:ext cx="565154" cy="2879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3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1800" dirty="0">
                  <a:solidFill>
                    <a:srgbClr val="FFFFFF"/>
                  </a:solidFill>
                  <a:cs typeface="Arial" panose="020B0604020202020204" pitchFamily="34" charset="0"/>
                </a:rPr>
                <a:t>25°</a:t>
              </a:r>
              <a:endParaRPr lang="en-US" sz="18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771654" y="7489452"/>
              <a:ext cx="56162" cy="173281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42465" y="8045531"/>
              <a:ext cx="2045773" cy="5978"/>
            </a:xfrm>
            <a:prstGeom prst="line">
              <a:avLst/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38849" y="5523749"/>
            <a:ext cx="485428" cy="79175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96181" y="3806428"/>
            <a:ext cx="294657" cy="280535"/>
            <a:chOff x="536944" y="3750038"/>
            <a:chExt cx="454200" cy="41178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453" y="3750038"/>
              <a:ext cx="424691" cy="12916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944" y="3922353"/>
              <a:ext cx="122203" cy="12167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669" y="3923096"/>
              <a:ext cx="122203" cy="12167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162" y="3922353"/>
              <a:ext cx="122203" cy="12167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175" y="4040155"/>
              <a:ext cx="122203" cy="12167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96" y="4034382"/>
              <a:ext cx="122203" cy="12167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172751" y="3889320"/>
            <a:ext cx="275514" cy="191183"/>
            <a:chOff x="1154932" y="3693083"/>
            <a:chExt cx="424691" cy="2806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932" y="3693083"/>
              <a:ext cx="424691" cy="129162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7155" y="3852044"/>
              <a:ext cx="122203" cy="121671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576" y="3846276"/>
              <a:ext cx="122203" cy="121671"/>
            </a:xfrm>
            <a:prstGeom prst="rect">
              <a:avLst/>
            </a:prstGeom>
          </p:spPr>
        </p:pic>
      </p:grpSp>
      <p:cxnSp>
        <p:nvCxnSpPr>
          <p:cNvPr id="47" name="Прямая соединительная линия 46"/>
          <p:cNvCxnSpPr/>
          <p:nvPr/>
        </p:nvCxnSpPr>
        <p:spPr>
          <a:xfrm>
            <a:off x="15822" y="4176023"/>
            <a:ext cx="1063385" cy="5872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" y="6131907"/>
            <a:ext cx="1132449" cy="210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432377" y="3737216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srgbClr val="002060"/>
              </a:solidFill>
              <a:latin typeface="Arial"/>
              <a:cs typeface="+mn-cs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39117"/>
              </p:ext>
            </p:extLst>
          </p:nvPr>
        </p:nvGraphicFramePr>
        <p:xfrm>
          <a:off x="5219379" y="3331962"/>
          <a:ext cx="3434009" cy="22991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9130"/>
                <a:gridCol w="872197"/>
                <a:gridCol w="1722682"/>
              </a:tblGrid>
              <a:tr h="38028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marT="45363" marB="45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2030</a:t>
                      </a:r>
                      <a:endParaRPr lang="ru-RU" sz="1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marT="45363" marB="45363"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4406" marR="84406" marT="45363" marB="45363"/>
                </a:tc>
              </a:tr>
              <a:tr h="124896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0,5 м</a:t>
                      </a:r>
                      <a:endParaRPr lang="ru-RU" sz="1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4406" marR="84406" marT="45363" marB="45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0,3 м</a:t>
                      </a:r>
                      <a:endParaRPr lang="ru-RU" sz="1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4406" marR="84406" marT="45363" marB="45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Погрешность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 за счет космического комплекса</a:t>
                      </a:r>
                      <a:endParaRPr lang="ru-RU" sz="1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4406" marR="84406" marT="45363" marB="45363"/>
                </a:tc>
              </a:tr>
              <a:tr h="66984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2,76 м</a:t>
                      </a:r>
                      <a:endParaRPr lang="ru-RU" sz="1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4406" marR="84406" marT="45363" marB="45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2,06 м</a:t>
                      </a:r>
                      <a:endParaRPr lang="ru-RU" sz="1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4406" marR="84406" marT="45363" marB="453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Общая погрешность</a:t>
                      </a:r>
                      <a:endParaRPr lang="ru-RU" sz="19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4406" marR="84406" marT="45363" marB="45363"/>
                </a:tc>
              </a:tr>
            </a:tbl>
          </a:graphicData>
        </a:graphic>
      </p:graphicFrame>
      <p:cxnSp>
        <p:nvCxnSpPr>
          <p:cNvPr id="51" name="Прямая со стрелкой 50"/>
          <p:cNvCxnSpPr/>
          <p:nvPr/>
        </p:nvCxnSpPr>
        <p:spPr>
          <a:xfrm flipV="1">
            <a:off x="2923877" y="2168593"/>
            <a:ext cx="211015" cy="17389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902775" y="2681579"/>
            <a:ext cx="232117" cy="21925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1"/>
          <p:cNvSpPr txBox="1">
            <a:spLocks/>
          </p:cNvSpPr>
          <p:nvPr/>
        </p:nvSpPr>
        <p:spPr>
          <a:xfrm>
            <a:off x="3103495" y="1961837"/>
            <a:ext cx="821478" cy="401567"/>
          </a:xfrm>
          <a:prstGeom prst="rect">
            <a:avLst/>
          </a:prstGeom>
          <a:ln>
            <a:noFill/>
          </a:ln>
        </p:spPr>
        <p:txBody>
          <a:bodyPr vert="horz" lIns="58066" tIns="29033" rIns="58066" bIns="2903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0,5-0,7 м</a:t>
            </a:r>
            <a:endParaRPr lang="en-US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3058530" y="2714785"/>
            <a:ext cx="891792" cy="401567"/>
          </a:xfrm>
          <a:prstGeom prst="rect">
            <a:avLst/>
          </a:prstGeom>
          <a:ln>
            <a:noFill/>
          </a:ln>
        </p:spPr>
        <p:txBody>
          <a:bodyPr vert="horz" lIns="58066" tIns="29033" rIns="58066" bIns="2903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dirty="0" smtClean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1,2-1,3 м</a:t>
            </a:r>
            <a:endParaRPr lang="en-US" sz="1600" dirty="0">
              <a:solidFill>
                <a:srgbClr val="33339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3503" y="3259236"/>
            <a:ext cx="1063385" cy="5872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1870" y="1938236"/>
            <a:ext cx="1063385" cy="5872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1" r="78318" b="20869"/>
          <a:stretch/>
        </p:blipFill>
        <p:spPr>
          <a:xfrm>
            <a:off x="3997546" y="1921313"/>
            <a:ext cx="311795" cy="452169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75" t="1" r="65053" b="6465"/>
          <a:stretch/>
        </p:blipFill>
        <p:spPr>
          <a:xfrm>
            <a:off x="4204126" y="2541410"/>
            <a:ext cx="242043" cy="62870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t="1" r="70429" b="22820"/>
          <a:stretch/>
        </p:blipFill>
        <p:spPr>
          <a:xfrm>
            <a:off x="3905920" y="2519095"/>
            <a:ext cx="331682" cy="544212"/>
          </a:xfrm>
          <a:prstGeom prst="rect">
            <a:avLst/>
          </a:prstGeom>
        </p:spPr>
      </p:pic>
      <p:grpSp>
        <p:nvGrpSpPr>
          <p:cNvPr id="74" name="Группа 73"/>
          <p:cNvGrpSpPr/>
          <p:nvPr/>
        </p:nvGrpSpPr>
        <p:grpSpPr>
          <a:xfrm>
            <a:off x="-11481" y="1921312"/>
            <a:ext cx="4457645" cy="1337935"/>
            <a:chOff x="2565647" y="2760954"/>
            <a:chExt cx="6400800" cy="3169329"/>
          </a:xfrm>
        </p:grpSpPr>
        <p:cxnSp>
          <p:nvCxnSpPr>
            <p:cNvPr id="75" name="Соединительная линия уступом 74"/>
            <p:cNvCxnSpPr/>
            <p:nvPr/>
          </p:nvCxnSpPr>
          <p:spPr>
            <a:xfrm>
              <a:off x="2583401" y="2760955"/>
              <a:ext cx="6383045" cy="1074198"/>
            </a:xfrm>
            <a:prstGeom prst="bentConnector3">
              <a:avLst>
                <a:gd name="adj1" fmla="val 99741"/>
              </a:avLst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Соединительная линия уступом 75"/>
            <p:cNvCxnSpPr/>
            <p:nvPr/>
          </p:nvCxnSpPr>
          <p:spPr>
            <a:xfrm>
              <a:off x="2565647" y="2760954"/>
              <a:ext cx="6391922" cy="3169329"/>
            </a:xfrm>
            <a:prstGeom prst="bentConnector3">
              <a:avLst>
                <a:gd name="adj1" fmla="val 139"/>
              </a:avLst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8948691" y="3835153"/>
              <a:ext cx="17756" cy="2086253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Стрелка вниз 80"/>
          <p:cNvSpPr/>
          <p:nvPr/>
        </p:nvSpPr>
        <p:spPr>
          <a:xfrm rot="5400000">
            <a:off x="4563681" y="2459835"/>
            <a:ext cx="388825" cy="403027"/>
          </a:xfrm>
          <a:prstGeom prst="downArrow">
            <a:avLst/>
          </a:prstGeom>
          <a:ln w="635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ru-RU" sz="1400" b="1" dirty="0" smtClean="0">
              <a:solidFill>
                <a:srgbClr val="000066"/>
              </a:solidFill>
              <a:latin typeface="Arial"/>
              <a:cs typeface="+mn-cs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5218050" y="3677026"/>
            <a:ext cx="3447001" cy="1193673"/>
            <a:chOff x="2565647" y="2760954"/>
            <a:chExt cx="6400800" cy="3169329"/>
          </a:xfrm>
        </p:grpSpPr>
        <p:cxnSp>
          <p:nvCxnSpPr>
            <p:cNvPr id="83" name="Соединительная линия уступом 82"/>
            <p:cNvCxnSpPr/>
            <p:nvPr/>
          </p:nvCxnSpPr>
          <p:spPr>
            <a:xfrm>
              <a:off x="2583401" y="2760955"/>
              <a:ext cx="6383045" cy="1074198"/>
            </a:xfrm>
            <a:prstGeom prst="bentConnector3">
              <a:avLst>
                <a:gd name="adj1" fmla="val 99741"/>
              </a:avLst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Соединительная линия уступом 83"/>
            <p:cNvCxnSpPr/>
            <p:nvPr/>
          </p:nvCxnSpPr>
          <p:spPr>
            <a:xfrm>
              <a:off x="2565647" y="2760954"/>
              <a:ext cx="6391922" cy="3169329"/>
            </a:xfrm>
            <a:prstGeom prst="bentConnector3">
              <a:avLst>
                <a:gd name="adj1" fmla="val 139"/>
              </a:avLst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8948691" y="3835153"/>
              <a:ext cx="17756" cy="2086253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1985561" y="4"/>
            <a:ext cx="6810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Современное состояние ГЛОНАСС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l="40882" t="27887" r="33199" b="33072"/>
          <a:stretch>
            <a:fillRect/>
          </a:stretch>
        </p:blipFill>
        <p:spPr bwMode="auto">
          <a:xfrm>
            <a:off x="5057959" y="725355"/>
            <a:ext cx="3852311" cy="242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Прямоугольник 77"/>
          <p:cNvSpPr/>
          <p:nvPr/>
        </p:nvSpPr>
        <p:spPr>
          <a:xfrm>
            <a:off x="5247118" y="5527958"/>
            <a:ext cx="28816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Информация с сайта</a:t>
            </a:r>
          </a:p>
          <a:p>
            <a:pPr algn="ctr" eaLnBrk="1" hangingPunct="1"/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 ИАЦ КВНО</a:t>
            </a: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+mn-cs"/>
            </a:endParaRPr>
          </a:p>
          <a:p>
            <a:pPr algn="ctr" eaLnBrk="1" hangingPunct="1"/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www.glonass-iac.ru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903C-528C-428E-B770-21EA9678D9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73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556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" y="6724940"/>
            <a:ext cx="9144793" cy="1330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Закладки ЭВИ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94512"/>
              </p:ext>
            </p:extLst>
          </p:nvPr>
        </p:nvGraphicFramePr>
        <p:xfrm>
          <a:off x="674322" y="607196"/>
          <a:ext cx="8088773" cy="41759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2044"/>
                <a:gridCol w="1395405"/>
                <a:gridCol w="1577108"/>
                <a:gridCol w="1577108"/>
                <a:gridCol w="1577108"/>
              </a:tblGrid>
              <a:tr h="52199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Суточная нестабильность БСУ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Периодичность обновления ЧВП на борту КА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 час</a:t>
                      </a:r>
                      <a:endParaRPr lang="ru-RU" sz="19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 часа</a:t>
                      </a:r>
                      <a:endParaRPr lang="ru-RU" sz="19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 часа</a:t>
                      </a:r>
                      <a:endParaRPr lang="ru-RU" sz="19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 часов</a:t>
                      </a:r>
                      <a:endParaRPr lang="ru-RU" sz="19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</a:tr>
              <a:tr h="104399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5*10</a:t>
                      </a:r>
                      <a:r>
                        <a:rPr lang="ru-RU" sz="1900" baseline="30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0,88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0,264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1,26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0,378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1,51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0,456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3,02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0,900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</a:tr>
              <a:tr h="104399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3*10</a:t>
                      </a:r>
                      <a:r>
                        <a:rPr lang="ru-RU" sz="1900" baseline="30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-14</a:t>
                      </a:r>
                      <a:endParaRPr lang="ru-RU" sz="19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0,54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0,16 </a:t>
                      </a: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0,75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0,23 </a:t>
                      </a: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0,90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0,27 </a:t>
                      </a: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1,8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0,54 </a:t>
                      </a: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/>
                </a:tc>
              </a:tr>
              <a:tr h="104399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5*10</a:t>
                      </a:r>
                      <a:r>
                        <a:rPr lang="ru-RU" sz="1900" baseline="30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-15</a:t>
                      </a:r>
                    </a:p>
                  </a:txBody>
                  <a:tcPr marL="33231" marR="3323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0,09 нс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0,027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0,13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0,038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0,15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0,045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0,3 </a:t>
                      </a:r>
                      <a:r>
                        <a:rPr lang="ru-RU" sz="19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нс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0,09 м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1" marR="33231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592383" y="1591146"/>
            <a:ext cx="6177955" cy="3144580"/>
            <a:chOff x="2565647" y="2760954"/>
            <a:chExt cx="6400800" cy="3169329"/>
          </a:xfrm>
        </p:grpSpPr>
        <p:cxnSp>
          <p:nvCxnSpPr>
            <p:cNvPr id="10" name="Соединительная линия уступом 9"/>
            <p:cNvCxnSpPr/>
            <p:nvPr/>
          </p:nvCxnSpPr>
          <p:spPr>
            <a:xfrm>
              <a:off x="4018921" y="3814691"/>
              <a:ext cx="4936868" cy="1079700"/>
            </a:xfrm>
            <a:prstGeom prst="bentConnector3">
              <a:avLst>
                <a:gd name="adj1" fmla="val 66449"/>
              </a:avLst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Соединительная линия уступом 10"/>
            <p:cNvCxnSpPr/>
            <p:nvPr/>
          </p:nvCxnSpPr>
          <p:spPr>
            <a:xfrm>
              <a:off x="2565647" y="2760954"/>
              <a:ext cx="6391922" cy="3169329"/>
            </a:xfrm>
            <a:prstGeom prst="bentConnector3">
              <a:avLst>
                <a:gd name="adj1" fmla="val 139"/>
              </a:avLst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957569" y="4878279"/>
              <a:ext cx="8878" cy="1043127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4011254" y="1600221"/>
            <a:ext cx="8569" cy="103498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92394" y="1595164"/>
            <a:ext cx="1427429" cy="507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-17832" y="5722656"/>
            <a:ext cx="9196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Вносить поправки необходимо будет не чаще</a:t>
            </a:r>
          </a:p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+mn-cs"/>
              </a:rPr>
              <a:t>1 раза в сутки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903C-528C-428E-B770-21EA9678D9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723" y="1847277"/>
            <a:ext cx="364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46" y="2896685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II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528" y="3936995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III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037" y="4811003"/>
            <a:ext cx="66528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I, II –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современные КСЧ на КА</a:t>
            </a:r>
          </a:p>
          <a:p>
            <a:pPr eaLnBrk="1" hangingPunct="1"/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III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+mn-cs"/>
              </a:rPr>
              <a:t> – разрабатываемые в АО «Время-Ч»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12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729417"/>
            <a:ext cx="914558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36BA0B45-233D-4C8F-941E-DCF38DD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 descr="Рисунок к докладу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932370" y="981079"/>
            <a:ext cx="40671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66"/>
                </a:solidFill>
              </a:rPr>
              <a:t>Разработан в </a:t>
            </a:r>
            <a:r>
              <a:rPr lang="ru-RU" altLang="ru-RU" sz="1600" dirty="0" err="1">
                <a:solidFill>
                  <a:srgbClr val="000066"/>
                </a:solidFill>
              </a:rPr>
              <a:t>Астрокосмическом</a:t>
            </a:r>
            <a:r>
              <a:rPr lang="ru-RU" altLang="ru-RU" sz="1600" dirty="0">
                <a:solidFill>
                  <a:srgbClr val="000066"/>
                </a:solidFill>
              </a:rPr>
              <a:t> центре Физического института им. </a:t>
            </a:r>
            <a:r>
              <a:rPr lang="ru-RU" altLang="ru-RU" sz="1600" dirty="0" err="1">
                <a:solidFill>
                  <a:srgbClr val="000066"/>
                </a:solidFill>
              </a:rPr>
              <a:t>П.Н.Лебедева</a:t>
            </a:r>
            <a:r>
              <a:rPr lang="ru-RU" altLang="ru-RU" sz="1600" dirty="0">
                <a:solidFill>
                  <a:srgbClr val="000066"/>
                </a:solidFill>
              </a:rPr>
              <a:t>. Цель проекта - проведение научных радиоастрономических наблюдений с помощью радиотелескопа, </a:t>
            </a:r>
            <a:r>
              <a:rPr lang="ru-RU" altLang="ru-RU" sz="1600" dirty="0" err="1">
                <a:solidFill>
                  <a:srgbClr val="000066"/>
                </a:solidFill>
              </a:rPr>
              <a:t>смонтированнного</a:t>
            </a:r>
            <a:r>
              <a:rPr lang="ru-RU" altLang="ru-RU" sz="1600" dirty="0">
                <a:solidFill>
                  <a:srgbClr val="000066"/>
                </a:solidFill>
              </a:rPr>
              <a:t> на космическом аппарате Спектр-Р, созданном в НПО </a:t>
            </a:r>
          </a:p>
          <a:p>
            <a:pPr eaLnBrk="1" hangingPunct="1"/>
            <a:r>
              <a:rPr lang="ru-RU" altLang="ru-RU" sz="1600" dirty="0">
                <a:solidFill>
                  <a:srgbClr val="000066"/>
                </a:solidFill>
              </a:rPr>
              <a:t>им. Лавочкина.</a:t>
            </a:r>
          </a:p>
        </p:txBody>
      </p:sp>
      <p:pic>
        <p:nvPicPr>
          <p:cNvPr id="18" name="Picture 7" descr="Радиоастрон на орбит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10" y="3429008"/>
            <a:ext cx="4824413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79388" y="4724412"/>
            <a:ext cx="403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600" b="1">
                <a:solidFill>
                  <a:srgbClr val="000066"/>
                </a:solidFill>
              </a:rPr>
              <a:t>Параметры орбиты</a:t>
            </a:r>
          </a:p>
          <a:p>
            <a:r>
              <a:rPr lang="ru-RU" altLang="ru-RU" sz="1600">
                <a:solidFill>
                  <a:srgbClr val="000066"/>
                </a:solidFill>
              </a:rPr>
              <a:t>Период (переменный) 	7 - 10 дн.</a:t>
            </a:r>
          </a:p>
          <a:p>
            <a:r>
              <a:rPr lang="ru-RU" altLang="ru-RU" sz="1600">
                <a:solidFill>
                  <a:srgbClr val="000066"/>
                </a:solidFill>
              </a:rPr>
              <a:t>Большая полуось 		189 000км.</a:t>
            </a:r>
          </a:p>
          <a:p>
            <a:r>
              <a:rPr lang="ru-RU" altLang="ru-RU" sz="1600">
                <a:solidFill>
                  <a:srgbClr val="000066"/>
                </a:solidFill>
              </a:rPr>
              <a:t>Изменение высоты перигея </a:t>
            </a:r>
          </a:p>
          <a:p>
            <a:r>
              <a:rPr lang="ru-RU" altLang="ru-RU" sz="1600">
                <a:solidFill>
                  <a:srgbClr val="000066"/>
                </a:solidFill>
              </a:rPr>
              <a:t>		10 000 ÷70 000 км.</a:t>
            </a:r>
          </a:p>
          <a:p>
            <a:endParaRPr lang="ru-RU" altLang="ru-RU" sz="1600" i="1">
              <a:solidFill>
                <a:srgbClr val="00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РСДБ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57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729417"/>
            <a:ext cx="914558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36BA0B45-233D-4C8F-941E-DCF38DD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РСДБ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Picture 5" descr="spektr_r_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60" y="836615"/>
            <a:ext cx="49958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7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729417"/>
            <a:ext cx="914558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=""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36BA0B45-233D-4C8F-941E-DCF38DD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" t="25110" r="814" b="-8510"/>
          <a:stretch/>
        </p:blipFill>
        <p:spPr bwMode="auto">
          <a:xfrm>
            <a:off x="20429" y="544025"/>
            <a:ext cx="9123571" cy="22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873832" y="-23171"/>
            <a:ext cx="63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+mn-cs"/>
              </a:rPr>
              <a:t>Шкалы времени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0" r="59096" b="7501"/>
          <a:stretch/>
        </p:blipFill>
        <p:spPr bwMode="auto">
          <a:xfrm>
            <a:off x="539554" y="2492903"/>
            <a:ext cx="7792407" cy="42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7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2008">
  <a:themeElements>
    <a:clrScheme name="ПРЕЗЕНТАЦИЯ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ctr">
          <a:defRPr sz="1400" b="1" dirty="0" smtClean="0">
            <a:solidFill>
              <a:srgbClr val="000066"/>
            </a:solidFill>
            <a:latin typeface="+mj-lt"/>
          </a:defRPr>
        </a:defPPr>
      </a:lstStyle>
    </a:spDef>
  </a:objectDefaults>
  <a:extraClrSchemeLst>
    <a:extraClrScheme>
      <a:clrScheme name="ПРЕЗЕНТАЦИЯ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58277</TotalTime>
  <Words>1304</Words>
  <Application>Microsoft Office PowerPoint</Application>
  <PresentationFormat>Экран (4:3)</PresentationFormat>
  <Paragraphs>208</Paragraphs>
  <Slides>20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Тема Office</vt:lpstr>
      <vt:lpstr>ПРЕЗЕНТАЦИЯ 2008</vt:lpstr>
      <vt:lpstr>1_Тема Office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Надпезь</dc:title>
  <dc:creator>1</dc:creator>
  <cp:lastModifiedBy>1</cp:lastModifiedBy>
  <cp:revision>1031</cp:revision>
  <cp:lastPrinted>2017-10-25T13:21:54Z</cp:lastPrinted>
  <dcterms:created xsi:type="dcterms:W3CDTF">2012-10-24T13:00:58Z</dcterms:created>
  <dcterms:modified xsi:type="dcterms:W3CDTF">2023-05-24T11:02:08Z</dcterms:modified>
</cp:coreProperties>
</file>