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72" r:id="rId6"/>
    <p:sldId id="260" r:id="rId7"/>
    <p:sldId id="261" r:id="rId8"/>
    <p:sldId id="262" r:id="rId9"/>
    <p:sldId id="263" r:id="rId10"/>
    <p:sldId id="264" r:id="rId11"/>
    <p:sldId id="273" r:id="rId12"/>
    <p:sldId id="265" r:id="rId13"/>
    <p:sldId id="266" r:id="rId14"/>
    <p:sldId id="267" r:id="rId15"/>
    <p:sldId id="268" r:id="rId16"/>
    <p:sldId id="269" r:id="rId17"/>
    <p:sldId id="270" r:id="rId18"/>
    <p:sldId id="271"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64"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5F1F7B-A708-4DC2-9598-2611AB171728}" type="datetimeFigureOut">
              <a:rPr lang="ru-RU" smtClean="0"/>
              <a:pPr/>
              <a:t>23.07.2023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1ECB82-A8F4-411E-BFB1-CDB5E0D002E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E6417FB-24F6-44C1-AA18-5DC4BC031A32}" type="datetime1">
              <a:rPr lang="ru-RU" smtClean="0"/>
              <a:pPr/>
              <a:t>23.07.2023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BB2767-937C-4224-B6D6-611729A6CC94}" type="datetime1">
              <a:rPr lang="ru-RU" smtClean="0"/>
              <a:pPr/>
              <a:t>23.07.2023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387547A-509C-4781-82DB-99860FE22FA8}" type="datetime1">
              <a:rPr lang="ru-RU" smtClean="0"/>
              <a:pPr/>
              <a:t>23.07.2023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B2F5DF7-6389-4799-96D6-A20399A4C4D0}" type="datetime1">
              <a:rPr lang="ru-RU" smtClean="0"/>
              <a:pPr/>
              <a:t>23.07.2023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68B94C7-8E19-485C-BEB6-24A31B1B9DFF}" type="datetime1">
              <a:rPr lang="ru-RU" smtClean="0"/>
              <a:pPr/>
              <a:t>23.07.2023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C7F05DB-4362-42D2-A7E3-C689A23AD6F5}" type="datetime1">
              <a:rPr lang="ru-RU" smtClean="0"/>
              <a:pPr/>
              <a:t>23.07.2023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5E09632-18E3-445D-BB53-63577B695EA6}" type="datetime1">
              <a:rPr lang="ru-RU" smtClean="0"/>
              <a:pPr/>
              <a:t>23.07.2023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5AAEB8C-924F-4B2C-870E-B2272C51EFE8}" type="datetime1">
              <a:rPr lang="ru-RU" smtClean="0"/>
              <a:pPr/>
              <a:t>23.07.2023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7DB84F4-C0EB-47EF-928F-88394EB125ED}" type="datetime1">
              <a:rPr lang="ru-RU" smtClean="0"/>
              <a:pPr/>
              <a:t>23.07.2023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3B4E776-7196-42CF-9CB2-ECB4188BC6E7}" type="datetime1">
              <a:rPr lang="ru-RU" smtClean="0"/>
              <a:pPr/>
              <a:t>23.07.2023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51E6CDC-FF96-4EB1-9C92-0C9161B44676}" type="datetime1">
              <a:rPr lang="ru-RU" smtClean="0"/>
              <a:pPr/>
              <a:t>23.07.2023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BED4B-063E-4FAC-933E-CC86632257E4}" type="datetime1">
              <a:rPr lang="ru-RU" smtClean="0"/>
              <a:pPr/>
              <a:t>23.07.2023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Основы теории случайных процессов и физики шумов</a:t>
            </a:r>
            <a:endParaRPr lang="ru-RU" dirty="0"/>
          </a:p>
        </p:txBody>
      </p:sp>
      <p:sp>
        <p:nvSpPr>
          <p:cNvPr id="3" name="Подзаголовок 2"/>
          <p:cNvSpPr>
            <a:spLocks noGrp="1"/>
          </p:cNvSpPr>
          <p:nvPr>
            <p:ph type="subTitle" idx="1"/>
          </p:nvPr>
        </p:nvSpPr>
        <p:spPr/>
        <p:txBody>
          <a:bodyPr/>
          <a:lstStyle/>
          <a:p>
            <a:r>
              <a:rPr lang="ru-RU" dirty="0" smtClean="0">
                <a:solidFill>
                  <a:schemeClr val="tx1"/>
                </a:solidFill>
              </a:rPr>
              <a:t>д.ф.-м.н. Клюев А.В.</a:t>
            </a:r>
            <a:endParaRPr lang="ru-RU"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490066"/>
          </a:xfrm>
        </p:spPr>
        <p:txBody>
          <a:bodyPr>
            <a:normAutofit fontScale="90000"/>
          </a:bodyPr>
          <a:lstStyle/>
          <a:p>
            <a:r>
              <a:rPr lang="ru-RU" dirty="0" smtClean="0">
                <a:latin typeface="Times New Roman" pitchFamily="18" charset="0"/>
                <a:cs typeface="Times New Roman" pitchFamily="18" charset="0"/>
              </a:rPr>
              <a:t>Дробовой шум</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67544" y="620688"/>
            <a:ext cx="8229600" cy="1512168"/>
          </a:xfrm>
        </p:spPr>
        <p:txBody>
          <a:bodyPr>
            <a:noAutofit/>
          </a:bodyPr>
          <a:lstStyle/>
          <a:p>
            <a:pPr>
              <a:buNone/>
            </a:pPr>
            <a:r>
              <a:rPr lang="ru-RU" sz="1800" dirty="0" smtClean="0">
                <a:latin typeface="Times New Roman" pitchFamily="18" charset="0"/>
                <a:cs typeface="Times New Roman" pitchFamily="18" charset="0"/>
              </a:rPr>
              <a:t>	Условия существования дробового шума:</a:t>
            </a:r>
          </a:p>
          <a:p>
            <a:pPr lvl="0"/>
            <a:r>
              <a:rPr lang="ru-RU" sz="1800" dirty="0" smtClean="0">
                <a:latin typeface="Times New Roman" pitchFamily="18" charset="0"/>
                <a:cs typeface="Times New Roman" pitchFamily="18" charset="0"/>
              </a:rPr>
              <a:t>дискретность заряда электрона,</a:t>
            </a:r>
            <a:r>
              <a:rPr lang="ru-RU"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q</a:t>
            </a:r>
            <a:r>
              <a:rPr lang="en-US" sz="1800" baseline="-25000" dirty="0" err="1" smtClean="0">
                <a:latin typeface="Times New Roman" pitchFamily="18" charset="0"/>
                <a:cs typeface="Times New Roman" pitchFamily="18" charset="0"/>
              </a:rPr>
              <a:t>e</a:t>
            </a:r>
            <a:r>
              <a:rPr lang="ru-RU" sz="1800" dirty="0" smtClean="0">
                <a:latin typeface="Times New Roman" pitchFamily="18" charset="0"/>
                <a:cs typeface="Times New Roman" pitchFamily="18" charset="0"/>
              </a:rPr>
              <a:t>=1.6·10</a:t>
            </a:r>
            <a:r>
              <a:rPr lang="ru-RU" sz="1800" baseline="30000" dirty="0" smtClean="0">
                <a:latin typeface="Times New Roman" pitchFamily="18" charset="0"/>
                <a:cs typeface="Times New Roman" pitchFamily="18" charset="0"/>
              </a:rPr>
              <a:t>–19</a:t>
            </a:r>
            <a:r>
              <a:rPr lang="ru-RU" sz="1800" dirty="0" smtClean="0">
                <a:latin typeface="Times New Roman" pitchFamily="18" charset="0"/>
                <a:cs typeface="Times New Roman" pitchFamily="18" charset="0"/>
              </a:rPr>
              <a:t> К;</a:t>
            </a:r>
          </a:p>
          <a:p>
            <a:pPr lvl="0"/>
            <a:r>
              <a:rPr lang="ru-RU" sz="1800" dirty="0" smtClean="0">
                <a:latin typeface="Times New Roman" pitchFamily="18" charset="0"/>
                <a:cs typeface="Times New Roman" pitchFamily="18" charset="0"/>
              </a:rPr>
              <a:t>наличие выделенного направления движения электронов, то есть скорость </a:t>
            </a:r>
            <a:r>
              <a:rPr lang="en-GB" sz="1800" i="1" dirty="0" smtClean="0">
                <a:latin typeface="Times New Roman" pitchFamily="18" charset="0"/>
                <a:cs typeface="Times New Roman" pitchFamily="18" charset="0"/>
              </a:rPr>
              <a:t>v</a:t>
            </a:r>
            <a:r>
              <a:rPr lang="en-GB" sz="1800" baseline="30000" dirty="0" smtClean="0">
                <a:latin typeface="Times New Roman" pitchFamily="18" charset="0"/>
                <a:cs typeface="Times New Roman" pitchFamily="18" charset="0"/>
                <a:sym typeface="Symbol"/>
              </a:rPr>
              <a:t></a:t>
            </a:r>
            <a:r>
              <a:rPr lang="ru-RU" sz="1800" dirty="0" smtClean="0">
                <a:latin typeface="Times New Roman" pitchFamily="18" charset="0"/>
                <a:cs typeface="Times New Roman" pitchFamily="18" charset="0"/>
              </a:rPr>
              <a:t> имеет среднее значение, отличное от нуля, &lt;</a:t>
            </a:r>
            <a:r>
              <a:rPr lang="en-GB" sz="1800" i="1" dirty="0" smtClean="0">
                <a:latin typeface="Times New Roman" pitchFamily="18" charset="0"/>
                <a:cs typeface="Times New Roman" pitchFamily="18" charset="0"/>
              </a:rPr>
              <a:t>v</a:t>
            </a:r>
            <a:r>
              <a:rPr lang="en-GB" sz="1800" baseline="30000" dirty="0" smtClean="0">
                <a:latin typeface="Times New Roman" pitchFamily="18" charset="0"/>
                <a:cs typeface="Times New Roman" pitchFamily="18" charset="0"/>
                <a:sym typeface="Symbol"/>
              </a:rPr>
              <a:t></a:t>
            </a:r>
            <a:r>
              <a:rPr lang="ru-RU" sz="1800" dirty="0" smtClean="0">
                <a:latin typeface="Times New Roman" pitchFamily="18" charset="0"/>
                <a:cs typeface="Times New Roman" pitchFamily="18" charset="0"/>
              </a:rPr>
              <a:t>&gt;</a:t>
            </a:r>
            <a:r>
              <a:rPr lang="en-GB" sz="1800" dirty="0" smtClean="0">
                <a:latin typeface="Times New Roman" pitchFamily="18" charset="0"/>
                <a:cs typeface="Times New Roman" pitchFamily="18" charset="0"/>
                <a:sym typeface="Symbol"/>
              </a:rPr>
              <a:t></a:t>
            </a:r>
            <a:r>
              <a:rPr lang="ru-RU" sz="1800" dirty="0" smtClean="0">
                <a:latin typeface="Times New Roman" pitchFamily="18" charset="0"/>
                <a:cs typeface="Times New Roman" pitchFamily="18" charset="0"/>
              </a:rPr>
              <a:t>0;</a:t>
            </a:r>
          </a:p>
          <a:p>
            <a:r>
              <a:rPr lang="ru-RU" sz="1800" dirty="0" smtClean="0">
                <a:latin typeface="Times New Roman" pitchFamily="18" charset="0"/>
                <a:cs typeface="Times New Roman" pitchFamily="18" charset="0"/>
              </a:rPr>
              <a:t>стохастичность инжекции в выделенном направлении.</a:t>
            </a:r>
            <a:endParaRPr lang="ru-RU" sz="1800" dirty="0">
              <a:latin typeface="Times New Roman" pitchFamily="18" charset="0"/>
              <a:cs typeface="Times New Roman" pitchFamily="18" charset="0"/>
            </a:endParaRPr>
          </a:p>
        </p:txBody>
      </p:sp>
      <p:sp>
        <p:nvSpPr>
          <p:cNvPr id="4" name="Прямоугольник 3"/>
          <p:cNvSpPr/>
          <p:nvPr/>
        </p:nvSpPr>
        <p:spPr>
          <a:xfrm>
            <a:off x="3491880" y="2261771"/>
            <a:ext cx="5580112" cy="2031325"/>
          </a:xfrm>
          <a:prstGeom prst="rect">
            <a:avLst/>
          </a:prstGeom>
        </p:spPr>
        <p:txBody>
          <a:bodyPr wrap="square">
            <a:spAutoFit/>
          </a:bodyPr>
          <a:lstStyle/>
          <a:p>
            <a:r>
              <a:rPr lang="ru-RU" dirty="0" smtClean="0">
                <a:latin typeface="Times New Roman" pitchFamily="18" charset="0"/>
                <a:cs typeface="Times New Roman" pitchFamily="18" charset="0"/>
              </a:rPr>
              <a:t>Рассмотрим некоторый инжекционный прибор (Рис. ). Здесь условно выделены три области: «Катод» – область, из которой инжектируются (эмитируются) носители тока; «Рабочая область», в которой происходит взаимодействие носителей тока с внешним с электрическим полем; «Анод» (коллектор) – область сбора носителей тока.</a:t>
            </a:r>
            <a:endParaRPr lang="ru-RU" dirty="0">
              <a:latin typeface="Times New Roman" pitchFamily="18" charset="0"/>
              <a:cs typeface="Times New Roman" pitchFamily="18" charset="0"/>
            </a:endParaRPr>
          </a:p>
        </p:txBody>
      </p:sp>
      <p:pic>
        <p:nvPicPr>
          <p:cNvPr id="21506" name="Picture 2"/>
          <p:cNvPicPr>
            <a:picLocks noChangeAspect="1" noChangeArrowheads="1"/>
          </p:cNvPicPr>
          <p:nvPr/>
        </p:nvPicPr>
        <p:blipFill>
          <a:blip r:embed="rId2" cstate="print"/>
          <a:srcRect/>
          <a:stretch>
            <a:fillRect/>
          </a:stretch>
        </p:blipFill>
        <p:spPr bwMode="auto">
          <a:xfrm>
            <a:off x="116602" y="2414007"/>
            <a:ext cx="3303270" cy="1663065"/>
          </a:xfrm>
          <a:prstGeom prst="rect">
            <a:avLst/>
          </a:prstGeom>
          <a:noFill/>
          <a:ln w="9525">
            <a:noFill/>
            <a:miter lim="800000"/>
            <a:headEnd/>
            <a:tailEnd/>
          </a:ln>
        </p:spPr>
      </p:pic>
      <p:sp>
        <p:nvSpPr>
          <p:cNvPr id="21507" name="Rectangle 3"/>
          <p:cNvSpPr>
            <a:spLocks noChangeArrowheads="1"/>
          </p:cNvSpPr>
          <p:nvPr/>
        </p:nvSpPr>
        <p:spPr bwMode="auto">
          <a:xfrm>
            <a:off x="251520" y="4267255"/>
            <a:ext cx="864096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tab pos="2489200" algn="ct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Полный ток через прибор можно разделить на две компоненты:</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GB" sz="16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en-GB" sz="16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kumimoji="0" lang="en-GB" sz="16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a:t>
            </a:r>
            <a:r>
              <a:rPr kumimoji="0" lang="ru-RU" sz="1600" b="0"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0</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kumimoji="0" lang="en-GB" sz="16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i</a:t>
            </a:r>
            <a:r>
              <a:rPr kumimoji="0" lang="ru-RU" sz="1600" b="0"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др</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en-GB" sz="16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tab pos="2489200" algn="ct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Здесь </a:t>
            </a:r>
            <a:r>
              <a:rPr kumimoji="0" lang="en-GB"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a:t>
            </a:r>
            <a:r>
              <a:rPr kumimoji="0" lang="ru-RU" sz="16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0</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&lt;</a:t>
            </a:r>
            <a:r>
              <a:rPr kumimoji="0" lang="en-GB"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GB"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)&gt; – среднее (по полному ансамблю реализаций) значение тока через прибор; </a:t>
            </a:r>
            <a:r>
              <a:rPr lang="ru-RU" sz="1600" dirty="0" smtClean="0">
                <a:latin typeface="Times New Roman" pitchFamily="18" charset="0"/>
                <a:ea typeface="Times New Roman" pitchFamily="18" charset="0"/>
                <a:cs typeface="Times New Roman" pitchFamily="18" charset="0"/>
              </a:rPr>
              <a:t>	</a:t>
            </a:r>
            <a:r>
              <a:rPr kumimoji="0" lang="en-GB" sz="16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a:t>
            </a:r>
            <a:r>
              <a:rPr kumimoji="0" lang="ru-RU" sz="16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др</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GB"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дробовой шум.</a:t>
            </a:r>
          </a:p>
          <a:p>
            <a:pPr marL="0" marR="0" lvl="0" indent="450850" algn="l" defTabSz="914400" rtl="0" eaLnBrk="0" fontAlgn="base" latinLnBrk="0" hangingPunct="0">
              <a:lnSpc>
                <a:spcPct val="100000"/>
              </a:lnSpc>
              <a:spcBef>
                <a:spcPct val="0"/>
              </a:spcBef>
              <a:spcAft>
                <a:spcPct val="0"/>
              </a:spcAft>
              <a:buClrTx/>
              <a:buSzTx/>
              <a:buFontTx/>
              <a:buNone/>
              <a:tabLst>
                <a:tab pos="2489200" algn="ct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рабочей области всегда есть объемный заряд </a:t>
            </a:r>
            <a:r>
              <a:rPr kumimoji="0" lang="en-US" sz="16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vol</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инжектированных носителей.</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7" name="Прямоугольник 6"/>
          <p:cNvSpPr/>
          <p:nvPr/>
        </p:nvSpPr>
        <p:spPr>
          <a:xfrm>
            <a:off x="179512" y="5373216"/>
            <a:ext cx="8964488" cy="923330"/>
          </a:xfrm>
          <a:prstGeom prst="rect">
            <a:avLst/>
          </a:prstGeom>
        </p:spPr>
        <p:txBody>
          <a:bodyPr wrap="square">
            <a:spAutoFit/>
          </a:bodyPr>
          <a:lstStyle/>
          <a:p>
            <a:r>
              <a:rPr lang="ru-RU" dirty="0" smtClean="0">
                <a:latin typeface="Times New Roman" pitchFamily="18" charset="0"/>
                <a:cs typeface="Times New Roman" pitchFamily="18" charset="0"/>
              </a:rPr>
              <a:t>Пусть этот заряд </a:t>
            </a:r>
            <a:r>
              <a:rPr lang="ru-RU" u="sng" dirty="0" smtClean="0">
                <a:latin typeface="Times New Roman" pitchFamily="18" charset="0"/>
                <a:cs typeface="Times New Roman" pitchFamily="18" charset="0"/>
              </a:rPr>
              <a:t>мал</a:t>
            </a:r>
            <a:r>
              <a:rPr lang="ru-RU" dirty="0" smtClean="0">
                <a:latin typeface="Times New Roman" pitchFamily="18" charset="0"/>
                <a:cs typeface="Times New Roman" pitchFamily="18" charset="0"/>
              </a:rPr>
              <a:t> настолько, что его влиянием на движение инжектированных носителей можно пренебречь. Тогда спектр шума определяется известной формулой Шотки:</a:t>
            </a:r>
            <a:endParaRPr lang="ru-RU" dirty="0">
              <a:latin typeface="Times New Roman" pitchFamily="18" charset="0"/>
              <a:cs typeface="Times New Roman" pitchFamily="18" charset="0"/>
            </a:endParaRPr>
          </a:p>
        </p:txBody>
      </p:sp>
      <p:pic>
        <p:nvPicPr>
          <p:cNvPr id="21508" name="Picture 4"/>
          <p:cNvPicPr>
            <a:picLocks noChangeAspect="1" noChangeArrowheads="1"/>
          </p:cNvPicPr>
          <p:nvPr/>
        </p:nvPicPr>
        <p:blipFill>
          <a:blip r:embed="rId3" cstate="print"/>
          <a:srcRect/>
          <a:stretch>
            <a:fillRect/>
          </a:stretch>
        </p:blipFill>
        <p:spPr bwMode="auto">
          <a:xfrm>
            <a:off x="2555776" y="6021288"/>
            <a:ext cx="3562350" cy="733425"/>
          </a:xfrm>
          <a:prstGeom prst="rect">
            <a:avLst/>
          </a:prstGeom>
          <a:noFill/>
          <a:ln w="9525">
            <a:noFill/>
            <a:miter lim="800000"/>
            <a:headEnd/>
            <a:tailEnd/>
          </a:ln>
        </p:spPr>
      </p:pic>
      <p:sp>
        <p:nvSpPr>
          <p:cNvPr id="9" name="Номер слайда 8"/>
          <p:cNvSpPr>
            <a:spLocks noGrp="1"/>
          </p:cNvSpPr>
          <p:nvPr>
            <p:ph type="sldNum" sz="quarter" idx="12"/>
          </p:nvPr>
        </p:nvSpPr>
        <p:spPr/>
        <p:txBody>
          <a:bodyPr/>
          <a:lstStyle/>
          <a:p>
            <a:fld id="{725C68B6-61C2-468F-89AB-4B9F7531AA68}" type="slidenum">
              <a:rPr lang="ru-RU" smtClean="0"/>
              <a:pPr/>
              <a:t>10</a:t>
            </a:fld>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5641"/>
            <a:ext cx="8229600" cy="576064"/>
          </a:xfrm>
        </p:spPr>
        <p:txBody>
          <a:bodyPr>
            <a:normAutofit fontScale="90000"/>
          </a:bodyPr>
          <a:lstStyle/>
          <a:p>
            <a:r>
              <a:rPr lang="ru-RU" sz="3600" b="1" dirty="0" smtClean="0">
                <a:latin typeface="Times New Roman" pitchFamily="18" charset="0"/>
                <a:cs typeface="Times New Roman" pitchFamily="18" charset="0"/>
              </a:rPr>
              <a:t>Генерационно–рекомбинационный шум</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251520" y="764704"/>
            <a:ext cx="8640960" cy="1036712"/>
          </a:xfrm>
        </p:spPr>
        <p:txBody>
          <a:bodyPr>
            <a:normAutofit fontScale="55000" lnSpcReduction="20000"/>
          </a:bodyPr>
          <a:lstStyle/>
          <a:p>
            <a:pPr>
              <a:buNone/>
            </a:pPr>
            <a:r>
              <a:rPr lang="ru-RU" dirty="0" smtClean="0"/>
              <a:t>	</a:t>
            </a:r>
            <a:r>
              <a:rPr lang="ru-RU" dirty="0" smtClean="0">
                <a:latin typeface="Times New Roman" pitchFamily="18" charset="0"/>
                <a:cs typeface="Times New Roman" pitchFamily="18" charset="0"/>
              </a:rPr>
              <a:t>Генерационно–рекомбинационный шум (ГРШ) наблюдается в полупроводниках и обусловлен случайностью процессов рождения и рекомбинации (и захвата на ловушки) носителей тока. Схемы генерационно–рекомбинационных  (ГР) процессов изображены на Рис. –а,б.</a:t>
            </a:r>
            <a:endParaRPr lang="ru-RU" dirty="0">
              <a:latin typeface="Times New Roman" pitchFamily="18" charset="0"/>
              <a:cs typeface="Times New Roman" pitchFamily="18" charset="0"/>
            </a:endParaRPr>
          </a:p>
        </p:txBody>
      </p:sp>
      <p:pic>
        <p:nvPicPr>
          <p:cNvPr id="52226" name="Picture 2"/>
          <p:cNvPicPr>
            <a:picLocks noChangeAspect="1" noChangeArrowheads="1"/>
          </p:cNvPicPr>
          <p:nvPr/>
        </p:nvPicPr>
        <p:blipFill>
          <a:blip r:embed="rId2" cstate="print"/>
          <a:srcRect/>
          <a:stretch>
            <a:fillRect/>
          </a:stretch>
        </p:blipFill>
        <p:spPr bwMode="auto">
          <a:xfrm>
            <a:off x="1218009" y="1700814"/>
            <a:ext cx="6810375" cy="1888331"/>
          </a:xfrm>
          <a:prstGeom prst="rect">
            <a:avLst/>
          </a:prstGeom>
          <a:noFill/>
          <a:ln w="9525">
            <a:noFill/>
            <a:miter lim="800000"/>
            <a:headEnd/>
            <a:tailEnd/>
          </a:ln>
        </p:spPr>
      </p:pic>
      <p:sp>
        <p:nvSpPr>
          <p:cNvPr id="5" name="Прямоугольник 4"/>
          <p:cNvSpPr/>
          <p:nvPr/>
        </p:nvSpPr>
        <p:spPr>
          <a:xfrm>
            <a:off x="251520" y="3513782"/>
            <a:ext cx="8640960" cy="646331"/>
          </a:xfrm>
          <a:prstGeom prst="rect">
            <a:avLst/>
          </a:prstGeom>
        </p:spPr>
        <p:txBody>
          <a:bodyPr wrap="square">
            <a:spAutoFit/>
          </a:bodyPr>
          <a:lstStyle/>
          <a:p>
            <a:r>
              <a:rPr lang="ru-RU" dirty="0" smtClean="0">
                <a:latin typeface="Times New Roman" pitchFamily="18" charset="0"/>
                <a:cs typeface="Times New Roman" pitchFamily="18" charset="0"/>
              </a:rPr>
              <a:t>Рис.  Генерационно–рекомбинационные процессы: (а) одноступенчатая (прямая) генерация–рекомбинация; (б) процесс с участием ловушки.</a:t>
            </a:r>
            <a:endParaRPr lang="ru-RU" dirty="0">
              <a:latin typeface="Times New Roman" pitchFamily="18" charset="0"/>
              <a:cs typeface="Times New Roman" pitchFamily="18" charset="0"/>
            </a:endParaRPr>
          </a:p>
        </p:txBody>
      </p:sp>
      <p:pic>
        <p:nvPicPr>
          <p:cNvPr id="52227" name="Picture 3"/>
          <p:cNvPicPr>
            <a:picLocks noChangeAspect="1" noChangeArrowheads="1"/>
          </p:cNvPicPr>
          <p:nvPr/>
        </p:nvPicPr>
        <p:blipFill>
          <a:blip r:embed="rId3" cstate="print"/>
          <a:srcRect/>
          <a:stretch>
            <a:fillRect/>
          </a:stretch>
        </p:blipFill>
        <p:spPr bwMode="auto">
          <a:xfrm>
            <a:off x="119439" y="4797155"/>
            <a:ext cx="4740593" cy="1045845"/>
          </a:xfrm>
          <a:prstGeom prst="rect">
            <a:avLst/>
          </a:prstGeom>
          <a:noFill/>
          <a:ln w="9525">
            <a:noFill/>
            <a:miter lim="800000"/>
            <a:headEnd/>
            <a:tailEnd/>
          </a:ln>
        </p:spPr>
      </p:pic>
      <p:pic>
        <p:nvPicPr>
          <p:cNvPr id="52228" name="Picture 4"/>
          <p:cNvPicPr>
            <a:picLocks noChangeAspect="1" noChangeArrowheads="1"/>
          </p:cNvPicPr>
          <p:nvPr/>
        </p:nvPicPr>
        <p:blipFill>
          <a:blip r:embed="rId4" cstate="print"/>
          <a:srcRect/>
          <a:stretch>
            <a:fillRect/>
          </a:stretch>
        </p:blipFill>
        <p:spPr bwMode="auto">
          <a:xfrm>
            <a:off x="4932040" y="4077072"/>
            <a:ext cx="3440430" cy="2737485"/>
          </a:xfrm>
          <a:prstGeom prst="rect">
            <a:avLst/>
          </a:prstGeom>
          <a:noFill/>
          <a:ln w="9525">
            <a:noFill/>
            <a:miter lim="800000"/>
            <a:headEnd/>
            <a:tailEnd/>
          </a:ln>
        </p:spPr>
      </p:pic>
      <p:sp>
        <p:nvSpPr>
          <p:cNvPr id="8" name="Номер слайда 7"/>
          <p:cNvSpPr>
            <a:spLocks noGrp="1"/>
          </p:cNvSpPr>
          <p:nvPr>
            <p:ph type="sldNum" sz="quarter" idx="12"/>
          </p:nvPr>
        </p:nvSpPr>
        <p:spPr/>
        <p:txBody>
          <a:bodyPr/>
          <a:lstStyle/>
          <a:p>
            <a:fld id="{725C68B6-61C2-468F-89AB-4B9F7531AA68}" type="slidenum">
              <a:rPr lang="ru-RU" smtClean="0"/>
              <a:pPr/>
              <a:t>11</a:t>
            </a:fld>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490066"/>
          </a:xfrm>
        </p:spPr>
        <p:txBody>
          <a:bodyPr>
            <a:noAutofit/>
          </a:bodyPr>
          <a:lstStyle/>
          <a:p>
            <a:r>
              <a:rPr lang="ru-RU" sz="3200" b="1" dirty="0" smtClean="0">
                <a:latin typeface="Times New Roman" pitchFamily="18" charset="0"/>
                <a:cs typeface="Times New Roman" pitchFamily="18" charset="0"/>
              </a:rPr>
              <a:t>Фликкерный шум</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107504" y="548680"/>
            <a:ext cx="8712968" cy="676671"/>
          </a:xfrm>
        </p:spPr>
        <p:txBody>
          <a:bodyPr>
            <a:normAutofit fontScale="70000" lnSpcReduction="20000"/>
          </a:bodyPr>
          <a:lstStyle/>
          <a:p>
            <a:pPr algn="ctr">
              <a:buNone/>
            </a:pPr>
            <a:r>
              <a:rPr lang="ru-RU" dirty="0" smtClean="0">
                <a:latin typeface="Times New Roman" pitchFamily="18" charset="0"/>
                <a:cs typeface="Times New Roman" pitchFamily="18" charset="0"/>
              </a:rPr>
              <a:t>		Фликкерный шум обнаружен Джонсоном в 1925 году при исследовании дробового шума электровакуумных ламп.</a:t>
            </a:r>
            <a:endParaRPr lang="ru-RU" dirty="0">
              <a:latin typeface="Times New Roman" pitchFamily="18" charset="0"/>
              <a:cs typeface="Times New Roman" pitchFamily="18" charset="0"/>
            </a:endParaRPr>
          </a:p>
        </p:txBody>
      </p:sp>
      <p:pic>
        <p:nvPicPr>
          <p:cNvPr id="22530" name="Picture 2"/>
          <p:cNvPicPr>
            <a:picLocks noChangeAspect="1" noChangeArrowheads="1"/>
          </p:cNvPicPr>
          <p:nvPr/>
        </p:nvPicPr>
        <p:blipFill>
          <a:blip r:embed="rId2" cstate="print"/>
          <a:srcRect/>
          <a:stretch>
            <a:fillRect/>
          </a:stretch>
        </p:blipFill>
        <p:spPr bwMode="auto">
          <a:xfrm>
            <a:off x="402253" y="1303303"/>
            <a:ext cx="3305651" cy="2341721"/>
          </a:xfrm>
          <a:prstGeom prst="rect">
            <a:avLst/>
          </a:prstGeom>
          <a:noFill/>
          <a:ln w="9525">
            <a:noFill/>
            <a:miter lim="800000"/>
            <a:headEnd/>
            <a:tailEnd/>
          </a:ln>
        </p:spPr>
      </p:pic>
      <p:pic>
        <p:nvPicPr>
          <p:cNvPr id="22531" name="Picture 3"/>
          <p:cNvPicPr>
            <a:picLocks noChangeAspect="1" noChangeArrowheads="1"/>
          </p:cNvPicPr>
          <p:nvPr/>
        </p:nvPicPr>
        <p:blipFill>
          <a:blip r:embed="rId3" cstate="print"/>
          <a:srcRect/>
          <a:stretch>
            <a:fillRect/>
          </a:stretch>
        </p:blipFill>
        <p:spPr bwMode="auto">
          <a:xfrm>
            <a:off x="5328245" y="1748805"/>
            <a:ext cx="2124075" cy="600075"/>
          </a:xfrm>
          <a:prstGeom prst="rect">
            <a:avLst/>
          </a:prstGeom>
          <a:noFill/>
          <a:ln w="9525">
            <a:noFill/>
            <a:miter lim="800000"/>
            <a:headEnd/>
            <a:tailEnd/>
          </a:ln>
        </p:spPr>
      </p:pic>
      <p:pic>
        <p:nvPicPr>
          <p:cNvPr id="22532" name="Picture 4"/>
          <p:cNvPicPr>
            <a:picLocks noChangeAspect="1" noChangeArrowheads="1"/>
          </p:cNvPicPr>
          <p:nvPr/>
        </p:nvPicPr>
        <p:blipFill>
          <a:blip r:embed="rId4" cstate="print"/>
          <a:srcRect/>
          <a:stretch>
            <a:fillRect/>
          </a:stretch>
        </p:blipFill>
        <p:spPr bwMode="auto">
          <a:xfrm>
            <a:off x="4172842" y="3140968"/>
            <a:ext cx="4719638" cy="3209925"/>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12</a:t>
            </a:fld>
            <a:endParaRPr lang="ru-RU"/>
          </a:p>
        </p:txBody>
      </p:sp>
      <p:sp>
        <p:nvSpPr>
          <p:cNvPr id="8" name="Прямоугольник 7"/>
          <p:cNvSpPr/>
          <p:nvPr/>
        </p:nvSpPr>
        <p:spPr>
          <a:xfrm>
            <a:off x="179512" y="3789040"/>
            <a:ext cx="3960440" cy="2585323"/>
          </a:xfrm>
          <a:prstGeom prst="rect">
            <a:avLst/>
          </a:prstGeom>
        </p:spPr>
        <p:txBody>
          <a:bodyPr wrap="square">
            <a:spAutoFit/>
          </a:bodyPr>
          <a:lstStyle/>
          <a:p>
            <a:pPr algn="just"/>
            <a:r>
              <a:rPr lang="ru-RU" dirty="0" smtClean="0">
                <a:latin typeface="Times New Roman" pitchFamily="18" charset="0"/>
                <a:cs typeface="Times New Roman" pitchFamily="18" charset="0"/>
              </a:rPr>
              <a:t>Параметр </a:t>
            </a:r>
            <a:r>
              <a:rPr lang="en-US" i="1"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в этом выражении специального названия не имеет; обычно говорят, что он численно равен высоте спектра на частоте 1 Гц. Параметр </a:t>
            </a:r>
            <a:r>
              <a:rPr lang="el-GR" dirty="0" smtClean="0">
                <a:latin typeface="Times New Roman" pitchFamily="18" charset="0"/>
                <a:cs typeface="Times New Roman" pitchFamily="18" charset="0"/>
              </a:rPr>
              <a:t>γ</a:t>
            </a:r>
            <a:r>
              <a:rPr lang="ru-RU" dirty="0" smtClean="0">
                <a:latin typeface="Times New Roman" pitchFamily="18" charset="0"/>
                <a:cs typeface="Times New Roman" pitchFamily="18" charset="0"/>
              </a:rPr>
              <a:t> называется «параметром формы спектра». Обычно его величина близка к единице, </a:t>
            </a:r>
            <a:r>
              <a:rPr lang="el-GR" dirty="0" smtClean="0">
                <a:latin typeface="Times New Roman" pitchFamily="18" charset="0"/>
                <a:cs typeface="Times New Roman" pitchFamily="18" charset="0"/>
              </a:rPr>
              <a:t>γ</a:t>
            </a:r>
            <a:r>
              <a:rPr lang="ru-RU" dirty="0" smtClean="0">
                <a:latin typeface="Times New Roman" pitchFamily="18" charset="0"/>
                <a:cs typeface="Times New Roman" pitchFamily="18" charset="0"/>
                <a:sym typeface="Symbol"/>
              </a:rPr>
              <a:t></a:t>
            </a:r>
            <a:r>
              <a:rPr lang="ru-RU" dirty="0" smtClean="0">
                <a:latin typeface="Times New Roman" pitchFamily="18" charset="0"/>
                <a:cs typeface="Times New Roman" pitchFamily="18" charset="0"/>
              </a:rPr>
              <a:t>1, однако встречаются значения из более широкого диапазона, </a:t>
            </a:r>
            <a:r>
              <a:rPr lang="el-GR" dirty="0" smtClean="0">
                <a:latin typeface="Times New Roman" pitchFamily="18" charset="0"/>
                <a:cs typeface="Times New Roman" pitchFamily="18" charset="0"/>
              </a:rPr>
              <a:t>γ</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sym typeface="Symbol"/>
              </a:rPr>
              <a:t></a:t>
            </a:r>
            <a:r>
              <a:rPr lang="ru-RU" dirty="0" smtClean="0">
                <a:latin typeface="Times New Roman" pitchFamily="18" charset="0"/>
                <a:cs typeface="Times New Roman" pitchFamily="18" charset="0"/>
              </a:rPr>
              <a:t> (0.6; 2).</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435280" cy="490066"/>
          </a:xfrm>
        </p:spPr>
        <p:txBody>
          <a:bodyPr>
            <a:normAutofit fontScale="90000"/>
          </a:bodyPr>
          <a:lstStyle/>
          <a:p>
            <a:r>
              <a:rPr lang="ru-RU" dirty="0" smtClean="0">
                <a:latin typeface="Times New Roman" pitchFamily="18" charset="0"/>
                <a:cs typeface="Times New Roman" pitchFamily="18" charset="0"/>
              </a:rPr>
              <a:t>Основные модели фликкерного шума</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67544" y="620688"/>
            <a:ext cx="8229600" cy="1224136"/>
          </a:xfrm>
        </p:spPr>
        <p:txBody>
          <a:bodyPr>
            <a:normAutofit fontScale="40000" lnSpcReduction="20000"/>
          </a:bodyPr>
          <a:lstStyle/>
          <a:p>
            <a:pPr>
              <a:buNone/>
            </a:pPr>
            <a:r>
              <a:rPr lang="ru-RU" dirty="0" smtClean="0"/>
              <a:t>	</a:t>
            </a:r>
            <a:r>
              <a:rPr lang="ru-RU" sz="3500" b="1" dirty="0" smtClean="0">
                <a:latin typeface="Times New Roman" pitchFamily="18" charset="0"/>
                <a:cs typeface="Times New Roman" pitchFamily="18" charset="0"/>
              </a:rPr>
              <a:t>Модель Дю Пре – Ван дер Зила</a:t>
            </a:r>
          </a:p>
          <a:p>
            <a:pPr>
              <a:buNone/>
            </a:pPr>
            <a:r>
              <a:rPr lang="ru-RU" sz="3500" b="1" dirty="0" smtClean="0">
                <a:latin typeface="Times New Roman" pitchFamily="18" charset="0"/>
                <a:cs typeface="Times New Roman" pitchFamily="18" charset="0"/>
              </a:rPr>
              <a:t>	Спектр фликкерного шума как суперпозиция лоренцевых спектров</a:t>
            </a:r>
          </a:p>
          <a:p>
            <a:pPr>
              <a:buNone/>
            </a:pPr>
            <a:r>
              <a:rPr lang="ru-RU" sz="3500" dirty="0" smtClean="0">
                <a:latin typeface="Times New Roman" pitchFamily="18" charset="0"/>
                <a:cs typeface="Times New Roman" pitchFamily="18" charset="0"/>
              </a:rPr>
              <a:t>	Спектр вида 1/</a:t>
            </a:r>
            <a:r>
              <a:rPr lang="en-US" sz="3500" i="1" dirty="0" smtClean="0">
                <a:latin typeface="Times New Roman" pitchFamily="18" charset="0"/>
                <a:cs typeface="Times New Roman" pitchFamily="18" charset="0"/>
              </a:rPr>
              <a:t>f</a:t>
            </a:r>
            <a:r>
              <a:rPr lang="ru-RU" sz="3500" dirty="0" smtClean="0">
                <a:latin typeface="Times New Roman" pitchFamily="18" charset="0"/>
                <a:cs typeface="Times New Roman" pitchFamily="18" charset="0"/>
              </a:rPr>
              <a:t> в ограниченном (хотя и сколь угодно широком) диапазоне частот [</a:t>
            </a:r>
            <a:r>
              <a:rPr lang="en-US" sz="3500" i="1" dirty="0" smtClean="0">
                <a:latin typeface="Times New Roman" pitchFamily="18" charset="0"/>
                <a:cs typeface="Times New Roman" pitchFamily="18" charset="0"/>
              </a:rPr>
              <a:t>f</a:t>
            </a:r>
            <a:r>
              <a:rPr lang="ru-RU" sz="3500" baseline="-25000" dirty="0" smtClean="0">
                <a:latin typeface="Times New Roman" pitchFamily="18" charset="0"/>
                <a:cs typeface="Times New Roman" pitchFamily="18" charset="0"/>
              </a:rPr>
              <a:t>Н</a:t>
            </a:r>
            <a:r>
              <a:rPr lang="ru-RU" sz="3500" dirty="0" smtClean="0">
                <a:latin typeface="Times New Roman" pitchFamily="18" charset="0"/>
                <a:cs typeface="Times New Roman" pitchFamily="18" charset="0"/>
              </a:rPr>
              <a:t>, </a:t>
            </a:r>
            <a:r>
              <a:rPr lang="en-US" sz="3500" i="1" dirty="0" smtClean="0">
                <a:latin typeface="Times New Roman" pitchFamily="18" charset="0"/>
                <a:cs typeface="Times New Roman" pitchFamily="18" charset="0"/>
              </a:rPr>
              <a:t>f</a:t>
            </a:r>
            <a:r>
              <a:rPr lang="ru-RU" sz="3500" baseline="-25000" dirty="0" smtClean="0">
                <a:latin typeface="Times New Roman" pitchFamily="18" charset="0"/>
                <a:cs typeface="Times New Roman" pitchFamily="18" charset="0"/>
              </a:rPr>
              <a:t>В</a:t>
            </a:r>
            <a:r>
              <a:rPr lang="ru-RU" sz="3500" dirty="0" smtClean="0">
                <a:latin typeface="Times New Roman" pitchFamily="18" charset="0"/>
                <a:cs typeface="Times New Roman" pitchFamily="18" charset="0"/>
              </a:rPr>
              <a:t>] есть суперпозиция спектров лоренцева типа, различающихся временем релаксации </a:t>
            </a:r>
            <a:r>
              <a:rPr lang="el-GR" sz="3500" i="1" dirty="0" smtClean="0">
                <a:latin typeface="Times New Roman" pitchFamily="18" charset="0"/>
                <a:cs typeface="Times New Roman" pitchFamily="18" charset="0"/>
              </a:rPr>
              <a:t>τ</a:t>
            </a:r>
            <a:r>
              <a:rPr lang="ru-RU" sz="3500" baseline="-25000" dirty="0" smtClean="0">
                <a:latin typeface="Times New Roman" pitchFamily="18" charset="0"/>
                <a:cs typeface="Times New Roman" pitchFamily="18" charset="0"/>
              </a:rPr>
              <a:t>0</a:t>
            </a:r>
            <a:r>
              <a:rPr lang="en-US" sz="3500" i="1" baseline="-25000" dirty="0" err="1" smtClean="0">
                <a:latin typeface="Times New Roman" pitchFamily="18" charset="0"/>
                <a:cs typeface="Times New Roman" pitchFamily="18" charset="0"/>
              </a:rPr>
              <a:t>i</a:t>
            </a:r>
            <a:r>
              <a:rPr lang="ru-RU" sz="3500" dirty="0" smtClean="0">
                <a:latin typeface="Times New Roman" pitchFamily="18" charset="0"/>
                <a:cs typeface="Times New Roman" pitchFamily="18" charset="0"/>
              </a:rPr>
              <a:t> и, как следствие, частотой среза </a:t>
            </a:r>
            <a:r>
              <a:rPr lang="en-US" sz="3500" i="1" dirty="0" err="1" smtClean="0">
                <a:latin typeface="Times New Roman" pitchFamily="18" charset="0"/>
                <a:cs typeface="Times New Roman" pitchFamily="18" charset="0"/>
              </a:rPr>
              <a:t>f</a:t>
            </a:r>
            <a:r>
              <a:rPr lang="en-US" sz="3500" baseline="-25000" dirty="0" err="1" smtClean="0">
                <a:latin typeface="Times New Roman" pitchFamily="18" charset="0"/>
                <a:cs typeface="Times New Roman" pitchFamily="18" charset="0"/>
              </a:rPr>
              <a:t>c</a:t>
            </a:r>
            <a:r>
              <a:rPr lang="en-US" sz="3500" i="1" baseline="-25000" dirty="0" err="1" smtClean="0">
                <a:latin typeface="Times New Roman" pitchFamily="18" charset="0"/>
                <a:cs typeface="Times New Roman" pitchFamily="18" charset="0"/>
              </a:rPr>
              <a:t>i</a:t>
            </a:r>
            <a:r>
              <a:rPr lang="en-US" sz="3500" dirty="0" smtClean="0">
                <a:latin typeface="Times New Roman" pitchFamily="18" charset="0"/>
                <a:cs typeface="Times New Roman" pitchFamily="18" charset="0"/>
              </a:rPr>
              <a:t> </a:t>
            </a:r>
            <a:r>
              <a:rPr lang="ru-RU" sz="3500" dirty="0" smtClean="0">
                <a:latin typeface="Times New Roman" pitchFamily="18" charset="0"/>
                <a:cs typeface="Times New Roman" pitchFamily="18" charset="0"/>
              </a:rPr>
              <a:t>= 1/(2</a:t>
            </a:r>
            <a:r>
              <a:rPr lang="el-GR" sz="3500" i="1" dirty="0" smtClean="0">
                <a:latin typeface="Times New Roman" pitchFamily="18" charset="0"/>
                <a:cs typeface="Times New Roman" pitchFamily="18" charset="0"/>
              </a:rPr>
              <a:t>πτ</a:t>
            </a:r>
            <a:r>
              <a:rPr lang="ru-RU" sz="3500" baseline="-25000" dirty="0" smtClean="0">
                <a:latin typeface="Times New Roman" pitchFamily="18" charset="0"/>
                <a:cs typeface="Times New Roman" pitchFamily="18" charset="0"/>
              </a:rPr>
              <a:t>0</a:t>
            </a:r>
            <a:r>
              <a:rPr lang="en-US" sz="3500" i="1" baseline="-25000" dirty="0" err="1" smtClean="0">
                <a:latin typeface="Times New Roman" pitchFamily="18" charset="0"/>
                <a:cs typeface="Times New Roman" pitchFamily="18" charset="0"/>
              </a:rPr>
              <a:t>i</a:t>
            </a:r>
            <a:r>
              <a:rPr lang="ru-RU" sz="3500" dirty="0" smtClean="0">
                <a:latin typeface="Times New Roman" pitchFamily="18" charset="0"/>
                <a:cs typeface="Times New Roman" pitchFamily="18" charset="0"/>
              </a:rPr>
              <a:t>). Вид такой суперпозиции качественно изображён на Рис.</a:t>
            </a:r>
            <a:endParaRPr lang="ru-RU" sz="3500" dirty="0">
              <a:latin typeface="Times New Roman" pitchFamily="18" charset="0"/>
              <a:cs typeface="Times New Roman" pitchFamily="18" charset="0"/>
            </a:endParaRPr>
          </a:p>
        </p:txBody>
      </p:sp>
      <p:pic>
        <p:nvPicPr>
          <p:cNvPr id="23554" name="Picture 2"/>
          <p:cNvPicPr>
            <a:picLocks noChangeAspect="1" noChangeArrowheads="1"/>
          </p:cNvPicPr>
          <p:nvPr/>
        </p:nvPicPr>
        <p:blipFill>
          <a:blip r:embed="rId2" cstate="print"/>
          <a:srcRect/>
          <a:stretch>
            <a:fillRect/>
          </a:stretch>
        </p:blipFill>
        <p:spPr bwMode="auto">
          <a:xfrm>
            <a:off x="323528" y="1814085"/>
            <a:ext cx="5000625" cy="4927283"/>
          </a:xfrm>
          <a:prstGeom prst="rect">
            <a:avLst/>
          </a:prstGeom>
          <a:noFill/>
          <a:ln w="9525">
            <a:noFill/>
            <a:miter lim="800000"/>
            <a:headEnd/>
            <a:tailEnd/>
          </a:ln>
        </p:spPr>
      </p:pic>
      <p:sp>
        <p:nvSpPr>
          <p:cNvPr id="5" name="Прямоугольник 4"/>
          <p:cNvSpPr/>
          <p:nvPr/>
        </p:nvSpPr>
        <p:spPr>
          <a:xfrm>
            <a:off x="5508104" y="1916833"/>
            <a:ext cx="3024336" cy="4401205"/>
          </a:xfrm>
          <a:prstGeom prst="rect">
            <a:avLst/>
          </a:prstGeom>
        </p:spPr>
        <p:txBody>
          <a:bodyPr wrap="square">
            <a:spAutoFit/>
          </a:bodyPr>
          <a:lstStyle/>
          <a:p>
            <a:r>
              <a:rPr lang="ru-RU" sz="2000" dirty="0" smtClean="0">
                <a:latin typeface="Times New Roman" pitchFamily="18" charset="0"/>
                <a:cs typeface="Times New Roman" pitchFamily="18" charset="0"/>
              </a:rPr>
              <a:t>Таким образом, для объяснения фликкерного шума, наблюдающегося до сколь угодно низких (наблюдаемых экспериментально) частот анализа, необходимо выявление флуктуационных процессов, обладающих временами релаксации, достигающими сколь угодно больших значений.</a:t>
            </a:r>
            <a:endParaRPr lang="ru-RU" sz="20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fld id="{725C68B6-61C2-468F-89AB-4B9F7531AA68}" type="slidenum">
              <a:rPr lang="ru-RU" smtClean="0"/>
              <a:pPr/>
              <a:t>13</a:t>
            </a:fld>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4624"/>
            <a:ext cx="8784976" cy="706090"/>
          </a:xfrm>
        </p:spPr>
        <p:txBody>
          <a:bodyPr>
            <a:noAutofit/>
          </a:bodyPr>
          <a:lstStyle/>
          <a:p>
            <a:r>
              <a:rPr lang="ru-RU" sz="2800" dirty="0" smtClean="0">
                <a:latin typeface="Times New Roman" pitchFamily="18" charset="0"/>
                <a:cs typeface="Times New Roman" pitchFamily="18" charset="0"/>
              </a:rPr>
              <a:t>Термоактивированные процессы, как причина фликкерного шума</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179512" y="908720"/>
            <a:ext cx="8640960" cy="2016224"/>
          </a:xfrm>
        </p:spPr>
        <p:txBody>
          <a:bodyPr>
            <a:normAutofit fontScale="47500" lnSpcReduction="20000"/>
          </a:bodyPr>
          <a:lstStyle/>
          <a:p>
            <a:pPr algn="just">
              <a:buNone/>
            </a:pPr>
            <a:r>
              <a:rPr lang="ru-RU" dirty="0" smtClean="0"/>
              <a:t>		</a:t>
            </a:r>
            <a:r>
              <a:rPr lang="ru-RU" sz="3800" dirty="0" smtClean="0">
                <a:latin typeface="Times New Roman" pitchFamily="18" charset="0"/>
                <a:cs typeface="Times New Roman" pitchFamily="18" charset="0"/>
              </a:rPr>
              <a:t>Для решения проблемы, сформулированной выше, допустим, что время релаксации </a:t>
            </a:r>
            <a:r>
              <a:rPr lang="el-GR" sz="3800" i="1" dirty="0" smtClean="0">
                <a:latin typeface="Times New Roman" pitchFamily="18" charset="0"/>
                <a:cs typeface="Times New Roman" pitchFamily="18" charset="0"/>
              </a:rPr>
              <a:t>τ</a:t>
            </a:r>
            <a:r>
              <a:rPr lang="ru-RU" sz="3800" baseline="-25000" dirty="0" smtClean="0">
                <a:latin typeface="Times New Roman" pitchFamily="18" charset="0"/>
                <a:cs typeface="Times New Roman" pitchFamily="18" charset="0"/>
              </a:rPr>
              <a:t>0</a:t>
            </a:r>
            <a:r>
              <a:rPr lang="ru-RU" sz="3800" dirty="0" smtClean="0">
                <a:latin typeface="Times New Roman" pitchFamily="18" charset="0"/>
                <a:cs typeface="Times New Roman" pitchFamily="18" charset="0"/>
              </a:rPr>
              <a:t> характеризует некоторый термоактивированный процесс, которому соответствует энергия активации </a:t>
            </a:r>
            <a:r>
              <a:rPr lang="en-US" sz="3800" i="1" dirty="0" smtClean="0">
                <a:latin typeface="Times New Roman" pitchFamily="18" charset="0"/>
                <a:cs typeface="Times New Roman" pitchFamily="18" charset="0"/>
              </a:rPr>
              <a:t>E</a:t>
            </a:r>
            <a:r>
              <a:rPr lang="ru-RU" sz="3800" dirty="0" smtClean="0">
                <a:latin typeface="Times New Roman" pitchFamily="18" charset="0"/>
                <a:cs typeface="Times New Roman" pitchFamily="18" charset="0"/>
              </a:rPr>
              <a:t>, то есть: </a:t>
            </a:r>
            <a:r>
              <a:rPr lang="el-GR" sz="3800" i="1" dirty="0" smtClean="0">
                <a:latin typeface="Times New Roman" pitchFamily="18" charset="0"/>
                <a:cs typeface="Times New Roman" pitchFamily="18" charset="0"/>
              </a:rPr>
              <a:t>τ</a:t>
            </a:r>
            <a:r>
              <a:rPr lang="ru-RU" sz="3800" baseline="-25000" dirty="0" smtClean="0">
                <a:latin typeface="Times New Roman" pitchFamily="18" charset="0"/>
                <a:cs typeface="Times New Roman" pitchFamily="18" charset="0"/>
              </a:rPr>
              <a:t>0</a:t>
            </a:r>
            <a:r>
              <a:rPr lang="ru-RU" sz="3800" dirty="0" smtClean="0">
                <a:latin typeface="Times New Roman" pitchFamily="18" charset="0"/>
                <a:cs typeface="Times New Roman" pitchFamily="18" charset="0"/>
              </a:rPr>
              <a:t> = </a:t>
            </a:r>
            <a:r>
              <a:rPr lang="el-GR" sz="3800" i="1" dirty="0" smtClean="0">
                <a:latin typeface="Times New Roman" pitchFamily="18" charset="0"/>
                <a:cs typeface="Times New Roman" pitchFamily="18" charset="0"/>
              </a:rPr>
              <a:t>τ</a:t>
            </a:r>
            <a:r>
              <a:rPr lang="en-US" sz="3800" baseline="-25000" dirty="0" smtClean="0">
                <a:latin typeface="Times New Roman" pitchFamily="18" charset="0"/>
                <a:cs typeface="Times New Roman" pitchFamily="18" charset="0"/>
              </a:rPr>
              <a:t>T</a:t>
            </a:r>
            <a:r>
              <a:rPr lang="ru-RU" sz="3800" dirty="0" smtClean="0">
                <a:latin typeface="Times New Roman" pitchFamily="18" charset="0"/>
                <a:cs typeface="Times New Roman" pitchFamily="18" charset="0"/>
              </a:rPr>
              <a:t>∙</a:t>
            </a:r>
            <a:r>
              <a:rPr lang="en-US" sz="3800" dirty="0" smtClean="0">
                <a:latin typeface="Times New Roman" pitchFamily="18" charset="0"/>
                <a:cs typeface="Times New Roman" pitchFamily="18" charset="0"/>
              </a:rPr>
              <a:t>exp</a:t>
            </a:r>
            <a:r>
              <a:rPr lang="ru-RU" sz="3800" dirty="0" smtClean="0">
                <a:latin typeface="Times New Roman" pitchFamily="18" charset="0"/>
                <a:cs typeface="Times New Roman" pitchFamily="18" charset="0"/>
              </a:rPr>
              <a:t>(</a:t>
            </a:r>
            <a:r>
              <a:rPr lang="en-US" sz="3800" i="1" dirty="0" smtClean="0">
                <a:latin typeface="Times New Roman" pitchFamily="18" charset="0"/>
                <a:cs typeface="Times New Roman" pitchFamily="18" charset="0"/>
              </a:rPr>
              <a:t>E</a:t>
            </a:r>
            <a:r>
              <a:rPr lang="ru-RU" sz="3800" dirty="0" smtClean="0">
                <a:latin typeface="Times New Roman" pitchFamily="18" charset="0"/>
                <a:cs typeface="Times New Roman" pitchFamily="18" charset="0"/>
              </a:rPr>
              <a:t>/</a:t>
            </a:r>
            <a:r>
              <a:rPr lang="en-US" sz="3800" i="1" dirty="0" err="1" smtClean="0">
                <a:latin typeface="Times New Roman" pitchFamily="18" charset="0"/>
                <a:cs typeface="Times New Roman" pitchFamily="18" charset="0"/>
              </a:rPr>
              <a:t>kT</a:t>
            </a:r>
            <a:r>
              <a:rPr lang="ru-RU" sz="3800" dirty="0" smtClean="0">
                <a:latin typeface="Times New Roman" pitchFamily="18" charset="0"/>
                <a:cs typeface="Times New Roman" pitchFamily="18" charset="0"/>
              </a:rPr>
              <a:t>).</a:t>
            </a:r>
          </a:p>
          <a:p>
            <a:pPr algn="just">
              <a:buNone/>
            </a:pPr>
            <a:r>
              <a:rPr lang="ru-RU" sz="3800" dirty="0" smtClean="0">
                <a:latin typeface="Times New Roman" pitchFamily="18" charset="0"/>
                <a:cs typeface="Times New Roman" pitchFamily="18" charset="0"/>
              </a:rPr>
              <a:t>		Здесь </a:t>
            </a:r>
            <a:r>
              <a:rPr lang="el-GR" sz="3800" i="1" dirty="0" smtClean="0">
                <a:latin typeface="Times New Roman" pitchFamily="18" charset="0"/>
                <a:cs typeface="Times New Roman" pitchFamily="18" charset="0"/>
              </a:rPr>
              <a:t>τ</a:t>
            </a:r>
            <a:r>
              <a:rPr lang="en-US" sz="3800" baseline="-25000" dirty="0" smtClean="0">
                <a:latin typeface="Times New Roman" pitchFamily="18" charset="0"/>
                <a:cs typeface="Times New Roman" pitchFamily="18" charset="0"/>
              </a:rPr>
              <a:t>T</a:t>
            </a:r>
            <a:r>
              <a:rPr lang="ru-RU" sz="3800" dirty="0" smtClean="0">
                <a:latin typeface="Times New Roman" pitchFamily="18" charset="0"/>
                <a:cs typeface="Times New Roman" pitchFamily="18" charset="0"/>
              </a:rPr>
              <a:t> – так называемый предэкспоненциальный множитель. Его значение определяется физическим механизмом исследуемого процесса.</a:t>
            </a:r>
          </a:p>
          <a:p>
            <a:pPr algn="just">
              <a:buNone/>
            </a:pPr>
            <a:r>
              <a:rPr lang="ru-RU" sz="3800" dirty="0" smtClean="0">
                <a:latin typeface="Times New Roman" pitchFamily="18" charset="0"/>
                <a:cs typeface="Times New Roman" pitchFamily="18" charset="0"/>
              </a:rPr>
              <a:t>		Требуется найти распределение </a:t>
            </a:r>
            <a:r>
              <a:rPr lang="en-US" sz="3800" i="1" dirty="0" smtClean="0">
                <a:latin typeface="Times New Roman" pitchFamily="18" charset="0"/>
                <a:cs typeface="Times New Roman" pitchFamily="18" charset="0"/>
              </a:rPr>
              <a:t>W</a:t>
            </a:r>
            <a:r>
              <a:rPr lang="en-US" sz="3800" i="1" baseline="-25000" dirty="0" smtClean="0">
                <a:latin typeface="Times New Roman" pitchFamily="18" charset="0"/>
                <a:cs typeface="Times New Roman" pitchFamily="18" charset="0"/>
              </a:rPr>
              <a:t>E</a:t>
            </a:r>
            <a:r>
              <a:rPr lang="ru-RU" sz="3800" dirty="0" smtClean="0">
                <a:latin typeface="Times New Roman" pitchFamily="18" charset="0"/>
                <a:cs typeface="Times New Roman" pitchFamily="18" charset="0"/>
              </a:rPr>
              <a:t>(</a:t>
            </a:r>
            <a:r>
              <a:rPr lang="en-US" sz="3800" i="1" dirty="0" smtClean="0">
                <a:latin typeface="Times New Roman" pitchFamily="18" charset="0"/>
                <a:cs typeface="Times New Roman" pitchFamily="18" charset="0"/>
              </a:rPr>
              <a:t>E</a:t>
            </a:r>
            <a:r>
              <a:rPr lang="ru-RU" sz="3800" dirty="0" smtClean="0">
                <a:latin typeface="Times New Roman" pitchFamily="18" charset="0"/>
                <a:cs typeface="Times New Roman" pitchFamily="18" charset="0"/>
              </a:rPr>
              <a:t>) энергий активации, приводящее к распределению времён релаксации и, как следствие, к спектру вида 1/</a:t>
            </a:r>
            <a:r>
              <a:rPr lang="en-US" sz="3800" i="1" dirty="0" smtClean="0">
                <a:latin typeface="Times New Roman" pitchFamily="18" charset="0"/>
                <a:cs typeface="Times New Roman" pitchFamily="18" charset="0"/>
              </a:rPr>
              <a:t>f</a:t>
            </a:r>
            <a:r>
              <a:rPr lang="ru-RU" sz="3800" dirty="0" smtClean="0">
                <a:latin typeface="Times New Roman" pitchFamily="18" charset="0"/>
                <a:cs typeface="Times New Roman" pitchFamily="18" charset="0"/>
              </a:rPr>
              <a:t> для исследуемых флуктуаций.</a:t>
            </a:r>
            <a:endParaRPr lang="ru-RU" sz="3800" dirty="0">
              <a:latin typeface="Times New Roman" pitchFamily="18" charset="0"/>
              <a:cs typeface="Times New Roman" pitchFamily="18" charset="0"/>
            </a:endParaRPr>
          </a:p>
        </p:txBody>
      </p:sp>
      <p:sp>
        <p:nvSpPr>
          <p:cNvPr id="24581" name="Rectangle 5"/>
          <p:cNvSpPr>
            <a:spLocks noChangeArrowheads="1"/>
          </p:cNvSpPr>
          <p:nvPr/>
        </p:nvSpPr>
        <p:spPr bwMode="auto">
          <a:xfrm>
            <a:off x="755576" y="2780928"/>
            <a:ext cx="7416824"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Проводя необходимые вычисления, находим требуемое распределение энергий активации: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4580" name="Object 4"/>
          <p:cNvGraphicFramePr>
            <a:graphicFrameLocks noChangeAspect="1"/>
          </p:cNvGraphicFramePr>
          <p:nvPr/>
        </p:nvGraphicFramePr>
        <p:xfrm>
          <a:off x="3131840" y="3501008"/>
          <a:ext cx="2209800" cy="495300"/>
        </p:xfrm>
        <a:graphic>
          <a:graphicData uri="http://schemas.openxmlformats.org/presentationml/2006/ole">
            <p:oleObj spid="_x0000_s24580" name="Формула" r:id="rId3" imgW="2209800" imgH="495300" progId="Equation.3">
              <p:embed/>
            </p:oleObj>
          </a:graphicData>
        </a:graphic>
      </p:graphicFrame>
      <p:sp>
        <p:nvSpPr>
          <p:cNvPr id="24582" name="Rectangle 6"/>
          <p:cNvSpPr>
            <a:spLocks noChangeArrowheads="1"/>
          </p:cNvSpPr>
          <p:nvPr/>
        </p:nvSpPr>
        <p:spPr bwMode="auto">
          <a:xfrm>
            <a:off x="179512" y="4073004"/>
            <a:ext cx="871296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489200" algn="ctr"/>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Видим, что энергии активации должны быть распределены равномерно в диапазоне [</a:t>
            </a:r>
            <a:r>
              <a:rPr kumimoji="0" lang="en-US"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a:t>
            </a:r>
            <a:r>
              <a:rPr kumimoji="0" lang="ru-RU"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1</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a:t>
            </a:r>
            <a:r>
              <a:rPr kumimoji="0" lang="ru-RU"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Говоря иначе,</a:t>
            </a:r>
            <a:r>
              <a:rPr kumimoji="0" lang="ru-RU"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условие сколь угодно широкого диапазона значений времён релаксации трансформируется в условие широкого набора энергий активации в масштабе </a:t>
            </a:r>
            <a:r>
              <a:rPr kumimoji="0" lang="en-US"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то есть </a:t>
            </a:r>
            <a:r>
              <a:rPr kumimoji="0" lang="en-US"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a:t>
            </a:r>
            <a:r>
              <a:rPr kumimoji="0" lang="ru-RU"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en-US"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a:t>
            </a:r>
            <a:r>
              <a:rPr kumimoji="0" lang="ru-RU"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1</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&gt;&gt; </a:t>
            </a:r>
            <a:r>
              <a:rPr kumimoji="0" lang="en-US"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450850" algn="just" defTabSz="914400" rtl="0" eaLnBrk="0" fontAlgn="base" latinLnBrk="0" hangingPunct="0">
              <a:lnSpc>
                <a:spcPct val="100000"/>
              </a:lnSpc>
              <a:spcBef>
                <a:spcPct val="0"/>
              </a:spcBef>
              <a:spcAft>
                <a:spcPct val="0"/>
              </a:spcAft>
              <a:buClrTx/>
              <a:buSzTx/>
              <a:buFontTx/>
              <a:buNone/>
              <a:tabLst>
                <a:tab pos="2489200" algn="ct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Таким образом, проблема выявления флуктуационных процессов, обладающих временами релаксации, достигающими сколь угодно больших значений, трансформировалась в поиск термоактивированных случайных процессов, обладающих требуемым широким набором энергий активации.</a:t>
            </a:r>
            <a:r>
              <a:rPr kumimoji="0" lang="ru-RU"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7" name="Номер слайда 6"/>
          <p:cNvSpPr>
            <a:spLocks noGrp="1"/>
          </p:cNvSpPr>
          <p:nvPr>
            <p:ph type="sldNum" sz="quarter" idx="12"/>
          </p:nvPr>
        </p:nvSpPr>
        <p:spPr/>
        <p:txBody>
          <a:bodyPr/>
          <a:lstStyle/>
          <a:p>
            <a:fld id="{725C68B6-61C2-468F-89AB-4B9F7531AA68}" type="slidenum">
              <a:rPr lang="ru-RU" smtClean="0"/>
              <a:pPr/>
              <a:t>14</a:t>
            </a:fld>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634082"/>
          </a:xfrm>
        </p:spPr>
        <p:txBody>
          <a:bodyPr>
            <a:normAutofit fontScale="90000"/>
          </a:bodyPr>
          <a:lstStyle/>
          <a:p>
            <a:r>
              <a:rPr lang="ru-RU" dirty="0" smtClean="0">
                <a:latin typeface="Times New Roman" pitchFamily="18" charset="0"/>
                <a:cs typeface="Times New Roman" pitchFamily="18" charset="0"/>
              </a:rPr>
              <a:t>Модель Мак Уортера – Ван дер Зила</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67544" y="1052736"/>
            <a:ext cx="4392488" cy="1872208"/>
          </a:xfrm>
        </p:spPr>
        <p:txBody>
          <a:bodyPr>
            <a:normAutofit fontScale="62500" lnSpcReduction="20000"/>
          </a:bodyPr>
          <a:lstStyle/>
          <a:p>
            <a:pPr>
              <a:buNone/>
            </a:pPr>
            <a:r>
              <a:rPr lang="ru-RU" dirty="0" smtClean="0"/>
              <a:t>	</a:t>
            </a:r>
            <a:r>
              <a:rPr lang="ru-RU" dirty="0" smtClean="0">
                <a:latin typeface="Times New Roman" pitchFamily="18" charset="0"/>
                <a:cs typeface="Times New Roman" pitchFamily="18" charset="0"/>
              </a:rPr>
              <a:t>Данная модель является примером физической реализации рассмотренной выше модели Дю Пре – Ван дер Зила.</a:t>
            </a:r>
          </a:p>
          <a:p>
            <a:pPr>
              <a:buNone/>
            </a:pPr>
            <a:r>
              <a:rPr lang="ru-RU" dirty="0" smtClean="0">
                <a:latin typeface="Times New Roman" pitchFamily="18" charset="0"/>
                <a:cs typeface="Times New Roman" pitchFamily="18" charset="0"/>
              </a:rPr>
              <a:t>	Рассмотрим полупроводниковый образец , покрытый слоем окисла толщиной </a:t>
            </a:r>
            <a:r>
              <a:rPr lang="en-US" i="1" dirty="0" smtClean="0">
                <a:latin typeface="Times New Roman" pitchFamily="18" charset="0"/>
                <a:cs typeface="Times New Roman" pitchFamily="18" charset="0"/>
              </a:rPr>
              <a:t>h</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25602" name="Picture 2"/>
          <p:cNvPicPr>
            <a:picLocks noChangeAspect="1" noChangeArrowheads="1"/>
          </p:cNvPicPr>
          <p:nvPr/>
        </p:nvPicPr>
        <p:blipFill>
          <a:blip r:embed="rId2" cstate="print"/>
          <a:srcRect/>
          <a:stretch>
            <a:fillRect/>
          </a:stretch>
        </p:blipFill>
        <p:spPr bwMode="auto">
          <a:xfrm>
            <a:off x="5119067" y="845443"/>
            <a:ext cx="2981325" cy="2295525"/>
          </a:xfrm>
          <a:prstGeom prst="rect">
            <a:avLst/>
          </a:prstGeom>
          <a:noFill/>
          <a:ln w="9525">
            <a:noFill/>
            <a:miter lim="800000"/>
            <a:headEnd/>
            <a:tailEnd/>
          </a:ln>
        </p:spPr>
      </p:pic>
      <p:sp>
        <p:nvSpPr>
          <p:cNvPr id="25603" name="Rectangle 3"/>
          <p:cNvSpPr>
            <a:spLocks noChangeArrowheads="1"/>
          </p:cNvSpPr>
          <p:nvPr/>
        </p:nvSpPr>
        <p:spPr bwMode="auto">
          <a:xfrm>
            <a:off x="611560" y="3248689"/>
            <a:ext cx="7704856"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2489200" algn="ctr"/>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окисле имеется множество свободных состояний (ловушек). Обозначим через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τ</a:t>
            </a:r>
            <a:r>
              <a:rPr kumimoji="0" lang="ru-RU" sz="1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Н</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время жизни носителя в ловушке на границе раздела (</a:t>
            </a:r>
            <a:r>
              <a:rPr kumimoji="0" lang="en-US"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x</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=0). Более глубокие (</a:t>
            </a:r>
            <a:r>
              <a:rPr kumimoji="0" lang="en-US"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x</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&gt; 0) ловушки обмениваются носителями с объёмом полупроводника за счёт туннельного эффекта.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2489200" algn="ctr"/>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 этом время релаксации есть</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450850" algn="just" eaLnBrk="0" fontAlgn="base" hangingPunct="0">
              <a:spcBef>
                <a:spcPct val="0"/>
              </a:spcBef>
              <a:spcAft>
                <a:spcPct val="0"/>
              </a:spcAft>
              <a:tabLst>
                <a:tab pos="2489200" algn="ctr"/>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lang="el-GR" sz="1400" dirty="0" smtClean="0">
                <a:latin typeface="Times New Roman" pitchFamily="18" charset="0"/>
                <a:ea typeface="Times New Roman" pitchFamily="18" charset="0"/>
                <a:cs typeface="Times New Roman" pitchFamily="18" charset="0"/>
              </a:rPr>
              <a:t> τ</a:t>
            </a:r>
            <a:r>
              <a:rPr kumimoji="0" lang="ru-RU" sz="1400" b="0"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0</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lang="el-GR" sz="1400" dirty="0" smtClean="0">
                <a:latin typeface="Times New Roman" pitchFamily="18" charset="0"/>
                <a:ea typeface="Times New Roman" pitchFamily="18" charset="0"/>
                <a:cs typeface="Times New Roman" pitchFamily="18" charset="0"/>
              </a:rPr>
              <a:t>τ</a:t>
            </a:r>
            <a:r>
              <a:rPr kumimoji="0" lang="ru-RU" sz="1400" b="0"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Н</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exp</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en-US" sz="1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a:t>
            </a:r>
            <a:r>
              <a:rPr kumimoji="0" lang="en-US" sz="1400" b="0"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t</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en-US" sz="1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x</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lvl="0" indent="450850" algn="just" eaLnBrk="0" fontAlgn="base" hangingPunct="0">
              <a:spcBef>
                <a:spcPct val="0"/>
              </a:spcBef>
              <a:spcAft>
                <a:spcPct val="0"/>
              </a:spcAft>
              <a:tabLst>
                <a:tab pos="2489200" algn="ctr"/>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где </a:t>
            </a:r>
            <a:r>
              <a:rPr kumimoji="0" lang="en-US"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a:t>
            </a:r>
            <a:r>
              <a:rPr kumimoji="0" lang="en-US" sz="1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t</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параметр, характеризующий туннельный эффект. Максимальное время релаксации определяется толщиной окисла: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450850" algn="just" eaLnBrk="0" fontAlgn="base" hangingPunct="0">
              <a:spcBef>
                <a:spcPct val="0"/>
              </a:spcBef>
              <a:spcAft>
                <a:spcPct val="0"/>
              </a:spcAft>
              <a:tabLst>
                <a:tab pos="2489200" algn="ctr"/>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lang="el-GR" sz="1400" dirty="0" smtClean="0">
                <a:latin typeface="Times New Roman" pitchFamily="18" charset="0"/>
                <a:ea typeface="Times New Roman" pitchFamily="18" charset="0"/>
                <a:cs typeface="Times New Roman" pitchFamily="18" charset="0"/>
              </a:rPr>
              <a:t> τ</a:t>
            </a:r>
            <a:r>
              <a:rPr kumimoji="0" lang="ru-RU" sz="1400" b="0"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В</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lang="el-GR" sz="1400" dirty="0" smtClean="0">
                <a:latin typeface="Times New Roman" pitchFamily="18" charset="0"/>
                <a:ea typeface="Times New Roman" pitchFamily="18" charset="0"/>
                <a:cs typeface="Times New Roman" pitchFamily="18" charset="0"/>
              </a:rPr>
              <a:t>τ</a:t>
            </a:r>
            <a:r>
              <a:rPr kumimoji="0" lang="ru-RU" sz="1400" b="0"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Н</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exp</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en-US" sz="1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a:t>
            </a:r>
            <a:r>
              <a:rPr kumimoji="0" lang="en-US" sz="1400" b="0"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t</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en-US" sz="1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h</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450850" algn="just" eaLnBrk="0" fontAlgn="base" hangingPunct="0">
              <a:spcBef>
                <a:spcPct val="0"/>
              </a:spcBef>
              <a:spcAft>
                <a:spcPct val="0"/>
              </a:spcAft>
              <a:tabLst>
                <a:tab pos="2489200" algn="ctr"/>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Если, в качестве примера, принять </a:t>
            </a:r>
            <a:r>
              <a:rPr lang="el-GR" sz="1400" dirty="0" smtClean="0">
                <a:latin typeface="Times New Roman" pitchFamily="18" charset="0"/>
                <a:ea typeface="Times New Roman" pitchFamily="18" charset="0"/>
                <a:cs typeface="Times New Roman" pitchFamily="18" charset="0"/>
              </a:rPr>
              <a:t>τ</a:t>
            </a:r>
            <a:r>
              <a:rPr kumimoji="0" lang="ru-RU" sz="1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Н</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10</a:t>
            </a:r>
            <a:r>
              <a:rPr kumimoji="0" lang="ru-RU" sz="1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–4</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с, то при </a:t>
            </a:r>
            <a:r>
              <a:rPr kumimoji="0" lang="en-US"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h</a:t>
            </a: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40</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Å имеем </a:t>
            </a:r>
            <a:r>
              <a:rPr lang="el-GR" sz="1400" dirty="0" smtClean="0">
                <a:latin typeface="Times New Roman" pitchFamily="18" charset="0"/>
                <a:ea typeface="Times New Roman" pitchFamily="18" charset="0"/>
                <a:cs typeface="Times New Roman" pitchFamily="18" charset="0"/>
              </a:rPr>
              <a:t>τ</a:t>
            </a:r>
            <a:r>
              <a:rPr kumimoji="0" lang="ru-RU" sz="1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В</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10</a:t>
            </a:r>
            <a:r>
              <a:rPr kumimoji="0" lang="ru-RU" sz="1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6</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с. Иначе говоря, получаем спектр вида 1/</a:t>
            </a:r>
            <a:r>
              <a:rPr kumimoji="0" lang="en-US"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f</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в диапазоне частот примерно от 10</a:t>
            </a:r>
            <a:r>
              <a:rPr kumimoji="0" lang="ru-RU" sz="1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4</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Гц до 10</a:t>
            </a:r>
            <a:r>
              <a:rPr kumimoji="0" lang="ru-RU" sz="1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–6</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Гц, то есть в пределах десяти частотных декад. Заметим, что в приведённом примере рассмотрен очень тонкий слой окисла, составляющий всего 8–10 молекулярных слоёв.</a:t>
            </a:r>
          </a:p>
          <a:p>
            <a:pPr marL="0" marR="0" lvl="0" indent="450850" algn="just" defTabSz="914400" rtl="0" eaLnBrk="0" fontAlgn="base" latinLnBrk="0" hangingPunct="0">
              <a:lnSpc>
                <a:spcPct val="100000"/>
              </a:lnSpc>
              <a:spcBef>
                <a:spcPct val="0"/>
              </a:spcBef>
              <a:spcAft>
                <a:spcPct val="0"/>
              </a:spcAft>
              <a:buClrTx/>
              <a:buSzTx/>
              <a:buFontTx/>
              <a:buNone/>
              <a:tabLst>
                <a:tab pos="2489200" algn="ctr"/>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Рассмотренный механизм возникновения фликкерного шума имеет место во всех полупроводниковых приборах и, особенно, в полевых транзисторах, где окисел является обязательным конструктивным элементом.</a:t>
            </a:r>
          </a:p>
        </p:txBody>
      </p:sp>
      <p:sp>
        <p:nvSpPr>
          <p:cNvPr id="6" name="Номер слайда 5"/>
          <p:cNvSpPr>
            <a:spLocks noGrp="1"/>
          </p:cNvSpPr>
          <p:nvPr>
            <p:ph type="sldNum" sz="quarter" idx="12"/>
          </p:nvPr>
        </p:nvSpPr>
        <p:spPr/>
        <p:txBody>
          <a:bodyPr/>
          <a:lstStyle/>
          <a:p>
            <a:fld id="{725C68B6-61C2-468F-89AB-4B9F7531AA68}" type="slidenum">
              <a:rPr lang="ru-RU" smtClean="0"/>
              <a:pPr/>
              <a:t>15</a:t>
            </a:fld>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418058"/>
          </a:xfrm>
        </p:spPr>
        <p:txBody>
          <a:bodyPr>
            <a:noAutofit/>
          </a:bodyPr>
          <a:lstStyle/>
          <a:p>
            <a:r>
              <a:rPr lang="ru-RU" sz="3600" b="1" dirty="0" smtClean="0">
                <a:latin typeface="Times New Roman" pitchFamily="18" charset="0"/>
                <a:cs typeface="Times New Roman" pitchFamily="18" charset="0"/>
              </a:rPr>
              <a:t>Модель двухуровневых систем</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467544" y="620688"/>
            <a:ext cx="8229600" cy="1728192"/>
          </a:xfrm>
        </p:spPr>
        <p:txBody>
          <a:bodyPr>
            <a:noAutofit/>
          </a:bodyPr>
          <a:lstStyle/>
          <a:p>
            <a:pPr algn="just">
              <a:buNone/>
            </a:pPr>
            <a:r>
              <a:rPr lang="ru-RU" sz="10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Двухуровневые системы (ДУС) впервые были обнаружены в физических объектах при исследовании свойств, не имевших отношения к фликкерному шуму.  В рассматриваемом образце всегда существуют точечные дефекты, имеющие несколько метастабильных состояний. Дефект может переходить из одного состояния в другое (и обратно) вследствие воздействия на него тепловых колебаний решётки. Разумеется, эти переходы осуществляются в случайные моменты времени.  В результате смены состояний дефекта изменяются его электрофизические параметры, определяющие параметры образца, например, сопротивление. Таким образом, наличие подобных дефектов приводит возникновению флуктуаций параметров образца. Рассмотрим простейший случай, когда количество состояний у каждого метастабильного дефекта равно двум. Такие дефекты формируют двухуровневые системы. Энергетическая диаграмма бистабильного дефекта, формирующего ДУС, изображена на Рис. </a:t>
            </a:r>
          </a:p>
          <a:p>
            <a:endParaRPr lang="ru-RU" sz="1000" dirty="0">
              <a:latin typeface="Times New Roman" pitchFamily="18" charset="0"/>
              <a:cs typeface="Times New Roman" pitchFamily="18" charset="0"/>
            </a:endParaRPr>
          </a:p>
        </p:txBody>
      </p:sp>
      <p:pic>
        <p:nvPicPr>
          <p:cNvPr id="26626" name="Picture 2"/>
          <p:cNvPicPr>
            <a:picLocks noChangeAspect="1" noChangeArrowheads="1"/>
          </p:cNvPicPr>
          <p:nvPr/>
        </p:nvPicPr>
        <p:blipFill>
          <a:blip r:embed="rId3" cstate="print"/>
          <a:srcRect/>
          <a:stretch>
            <a:fillRect/>
          </a:stretch>
        </p:blipFill>
        <p:spPr bwMode="auto">
          <a:xfrm>
            <a:off x="367596" y="2512690"/>
            <a:ext cx="1952625" cy="1276350"/>
          </a:xfrm>
          <a:prstGeom prst="rect">
            <a:avLst/>
          </a:prstGeom>
          <a:noFill/>
          <a:ln w="9525">
            <a:noFill/>
            <a:miter lim="800000"/>
            <a:headEnd/>
            <a:tailEnd/>
          </a:ln>
        </p:spPr>
      </p:pic>
      <p:sp>
        <p:nvSpPr>
          <p:cNvPr id="26628" name="Rectangle 4"/>
          <p:cNvSpPr>
            <a:spLocks noChangeArrowheads="1"/>
          </p:cNvSpPr>
          <p:nvPr/>
        </p:nvSpPr>
        <p:spPr bwMode="auto">
          <a:xfrm>
            <a:off x="4067944" y="2488828"/>
            <a:ext cx="478802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Здесь указаны метастабильные состояния «0» и «1», между которыми осуществляются переходы дефекта. Эти состояния разделены энергетическим барьером, имеющим высоту </a:t>
            </a:r>
            <a:r>
              <a:rPr kumimoji="0" lang="en-US" sz="1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Величина </a:t>
            </a:r>
            <a:r>
              <a:rPr kumimoji="0" lang="en-US" sz="1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a:t>
            </a:r>
            <a:r>
              <a:rPr kumimoji="0" lang="en-US" sz="12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b</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разница глубин локальных потенциальных минимумов.</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Термоактивированные переходы дефекта между состояниями «0» и «1» имеют характер случайного телеграфного процесса. Соответствующие изменения электрофизических параметров образца, вызванные этими переходами, тоже имеют характер СТП.</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Средние времена пребывания в рассматриваемых состояниях, имеющие смысл средних длительностей «пауз» и «импульсов» СТП, определяются следующими соотношениями: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26627" name="Object 3"/>
          <p:cNvGraphicFramePr>
            <a:graphicFrameLocks noChangeAspect="1"/>
          </p:cNvGraphicFramePr>
          <p:nvPr/>
        </p:nvGraphicFramePr>
        <p:xfrm>
          <a:off x="5015061" y="4653136"/>
          <a:ext cx="2581275" cy="495300"/>
        </p:xfrm>
        <a:graphic>
          <a:graphicData uri="http://schemas.openxmlformats.org/presentationml/2006/ole">
            <p:oleObj spid="_x0000_s26627" name="Формула" r:id="rId4" imgW="2578100" imgH="495300" progId="Equation.3">
              <p:embed/>
            </p:oleObj>
          </a:graphicData>
        </a:graphic>
      </p:graphicFrame>
      <p:sp>
        <p:nvSpPr>
          <p:cNvPr id="26629" name="Rectangle 5"/>
          <p:cNvSpPr>
            <a:spLocks noChangeArrowheads="1"/>
          </p:cNvSpPr>
          <p:nvPr/>
        </p:nvSpPr>
        <p:spPr bwMode="auto">
          <a:xfrm>
            <a:off x="179512" y="5484376"/>
            <a:ext cx="878497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489200" algn="ctr"/>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Здесь </a:t>
            </a:r>
            <a:r>
              <a:rPr kumimoji="0" lang="en-US" sz="16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средняя частота тепловых колебаний решётки, </a:t>
            </a:r>
            <a:r>
              <a:rPr kumimoji="0" lang="en-US" sz="16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T</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a:t>
            </a:r>
            <a:r>
              <a:rPr kumimoji="0" lang="ru-RU" sz="16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13</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Гц.</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p>
            <a:pPr marL="0" marR="0" lvl="0" indent="450850" algn="just" defTabSz="914400" rtl="0" eaLnBrk="0" fontAlgn="base" latinLnBrk="0" hangingPunct="0">
              <a:lnSpc>
                <a:spcPct val="100000"/>
              </a:lnSpc>
              <a:spcBef>
                <a:spcPct val="0"/>
              </a:spcBef>
              <a:spcAft>
                <a:spcPct val="0"/>
              </a:spcAft>
              <a:buClrTx/>
              <a:buSzTx/>
              <a:buFontTx/>
              <a:buNone/>
              <a:tabLst>
                <a:tab pos="2489200" algn="ct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Для получения спектра вида 1/</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f</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согласно модели Дю Пре – Ван дер Зила, необходимо наличие широкого набора высот </a:t>
            </a:r>
            <a:r>
              <a:rPr kumimoji="0" lang="en-US"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E</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энергетических барьеров в масштабе </a:t>
            </a:r>
            <a:r>
              <a:rPr kumimoji="0" lang="en-US" sz="16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kT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a:t>
            </a:r>
          </a:p>
        </p:txBody>
      </p:sp>
      <p:pic>
        <p:nvPicPr>
          <p:cNvPr id="26630" name="Picture 6"/>
          <p:cNvPicPr>
            <a:picLocks noChangeAspect="1" noChangeArrowheads="1"/>
          </p:cNvPicPr>
          <p:nvPr/>
        </p:nvPicPr>
        <p:blipFill>
          <a:blip r:embed="rId5" cstate="print"/>
          <a:srcRect/>
          <a:stretch>
            <a:fillRect/>
          </a:stretch>
        </p:blipFill>
        <p:spPr bwMode="auto">
          <a:xfrm>
            <a:off x="143455" y="3816454"/>
            <a:ext cx="3780473" cy="1268730"/>
          </a:xfrm>
          <a:prstGeom prst="rect">
            <a:avLst/>
          </a:prstGeom>
          <a:noFill/>
          <a:ln w="9525">
            <a:noFill/>
            <a:miter lim="800000"/>
            <a:headEnd/>
            <a:tailEnd/>
          </a:ln>
        </p:spPr>
      </p:pic>
      <p:pic>
        <p:nvPicPr>
          <p:cNvPr id="26631" name="Picture 7"/>
          <p:cNvPicPr>
            <a:picLocks noChangeAspect="1" noChangeArrowheads="1"/>
          </p:cNvPicPr>
          <p:nvPr/>
        </p:nvPicPr>
        <p:blipFill>
          <a:blip r:embed="rId6" cstate="print"/>
          <a:srcRect/>
          <a:stretch>
            <a:fillRect/>
          </a:stretch>
        </p:blipFill>
        <p:spPr bwMode="auto">
          <a:xfrm>
            <a:off x="2267744" y="2924944"/>
            <a:ext cx="1343025" cy="457200"/>
          </a:xfrm>
          <a:prstGeom prst="rect">
            <a:avLst/>
          </a:prstGeom>
          <a:noFill/>
          <a:ln w="9525">
            <a:noFill/>
            <a:miter lim="800000"/>
            <a:headEnd/>
            <a:tailEnd/>
          </a:ln>
        </p:spPr>
      </p:pic>
      <p:sp>
        <p:nvSpPr>
          <p:cNvPr id="10" name="Номер слайда 9"/>
          <p:cNvSpPr>
            <a:spLocks noGrp="1"/>
          </p:cNvSpPr>
          <p:nvPr>
            <p:ph type="sldNum" sz="quarter" idx="12"/>
          </p:nvPr>
        </p:nvSpPr>
        <p:spPr/>
        <p:txBody>
          <a:bodyPr/>
          <a:lstStyle/>
          <a:p>
            <a:fld id="{725C68B6-61C2-468F-89AB-4B9F7531AA68}" type="slidenum">
              <a:rPr lang="ru-RU" smtClean="0"/>
              <a:pPr/>
              <a:t>16</a:t>
            </a:fld>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16024"/>
            <a:ext cx="8229600" cy="620688"/>
          </a:xfrm>
        </p:spPr>
        <p:txBody>
          <a:bodyPr>
            <a:normAutofit fontScale="90000"/>
          </a:bodyPr>
          <a:lstStyle/>
          <a:p>
            <a:r>
              <a:rPr lang="ru-RU" sz="2200" b="1" i="1" dirty="0" smtClean="0">
                <a:latin typeface="Times New Roman" pitchFamily="18" charset="0"/>
                <a:cs typeface="Times New Roman" pitchFamily="18" charset="0"/>
              </a:rPr>
              <a:t>Эмпирическая формула Хоухе – Клайнпеннина – Фандамме</a:t>
            </a:r>
            <a:r>
              <a:rPr lang="ru-RU" b="1" i="1" dirty="0" smtClean="0"/>
              <a:t/>
            </a:r>
            <a:br>
              <a:rPr lang="ru-RU" b="1" i="1" dirty="0" smtClean="0"/>
            </a:br>
            <a:endParaRPr lang="ru-RU" dirty="0"/>
          </a:p>
        </p:txBody>
      </p:sp>
      <p:sp>
        <p:nvSpPr>
          <p:cNvPr id="3" name="Содержимое 2"/>
          <p:cNvSpPr>
            <a:spLocks noGrp="1"/>
          </p:cNvSpPr>
          <p:nvPr>
            <p:ph idx="1"/>
          </p:nvPr>
        </p:nvSpPr>
        <p:spPr>
          <a:xfrm>
            <a:off x="395536" y="620688"/>
            <a:ext cx="8229600" cy="2232248"/>
          </a:xfrm>
        </p:spPr>
        <p:txBody>
          <a:bodyPr>
            <a:normAutofit fontScale="25000" lnSpcReduction="20000"/>
          </a:bodyPr>
          <a:lstStyle/>
          <a:p>
            <a:pPr>
              <a:buNone/>
            </a:pPr>
            <a:r>
              <a:rPr lang="ru-RU" sz="4800" dirty="0" smtClean="0">
                <a:latin typeface="Times New Roman" pitchFamily="18" charset="0"/>
                <a:cs typeface="Times New Roman" pitchFamily="18" charset="0"/>
              </a:rPr>
              <a:t>	В 1969 году Хоухе предложил эмпирическое соотношение для описания спектра относительных флуктуаций сопротивления в однородном резистивном образце с постоянной плотностью тока:</a:t>
            </a:r>
          </a:p>
          <a:p>
            <a:pPr>
              <a:buNone/>
            </a:pPr>
            <a:endParaRPr lang="ru-RU" sz="4800" dirty="0" smtClean="0">
              <a:latin typeface="Times New Roman" pitchFamily="18" charset="0"/>
              <a:cs typeface="Times New Roman" pitchFamily="18" charset="0"/>
            </a:endParaRPr>
          </a:p>
          <a:p>
            <a:pPr>
              <a:buNone/>
            </a:pPr>
            <a:endParaRPr lang="ru-RU" sz="4800" dirty="0" smtClean="0">
              <a:latin typeface="Times New Roman" pitchFamily="18" charset="0"/>
              <a:cs typeface="Times New Roman" pitchFamily="18" charset="0"/>
            </a:endParaRPr>
          </a:p>
          <a:p>
            <a:pPr>
              <a:buNone/>
            </a:pPr>
            <a:endParaRPr lang="ru-RU" sz="4800" dirty="0" smtClean="0">
              <a:latin typeface="Times New Roman" pitchFamily="18" charset="0"/>
              <a:cs typeface="Times New Roman" pitchFamily="18" charset="0"/>
            </a:endParaRPr>
          </a:p>
          <a:p>
            <a:pPr>
              <a:buNone/>
            </a:pPr>
            <a:endParaRPr lang="ru-RU" sz="4800" dirty="0" smtClean="0">
              <a:latin typeface="Times New Roman" pitchFamily="18" charset="0"/>
              <a:cs typeface="Times New Roman" pitchFamily="18" charset="0"/>
            </a:endParaRPr>
          </a:p>
          <a:p>
            <a:pPr>
              <a:buNone/>
            </a:pPr>
            <a:r>
              <a:rPr lang="ru-RU" sz="4800" dirty="0" smtClean="0">
                <a:latin typeface="Times New Roman" pitchFamily="18" charset="0"/>
                <a:cs typeface="Times New Roman" pitchFamily="18" charset="0"/>
              </a:rPr>
              <a:t>	</a:t>
            </a:r>
            <a:r>
              <a:rPr lang="en-US" sz="4800" dirty="0" smtClean="0">
                <a:latin typeface="Times New Roman" pitchFamily="18" charset="0"/>
                <a:cs typeface="Times New Roman" pitchFamily="18" charset="0"/>
              </a:rPr>
              <a:t> </a:t>
            </a:r>
            <a:r>
              <a:rPr lang="ru-RU" sz="4800" dirty="0" smtClean="0">
                <a:latin typeface="Times New Roman" pitchFamily="18" charset="0"/>
                <a:cs typeface="Times New Roman" pitchFamily="18" charset="0"/>
              </a:rPr>
              <a:t>	</a:t>
            </a:r>
          </a:p>
          <a:p>
            <a:pPr>
              <a:buNone/>
            </a:pPr>
            <a:r>
              <a:rPr lang="ru-RU" sz="4800" dirty="0" smtClean="0">
                <a:latin typeface="Times New Roman" pitchFamily="18" charset="0"/>
                <a:cs typeface="Times New Roman" pitchFamily="18" charset="0"/>
              </a:rPr>
              <a:t>	Здесь </a:t>
            </a:r>
            <a:r>
              <a:rPr lang="en-US" sz="4800" i="1" dirty="0" smtClean="0">
                <a:latin typeface="Times New Roman" pitchFamily="18" charset="0"/>
                <a:cs typeface="Times New Roman" pitchFamily="18" charset="0"/>
              </a:rPr>
              <a:t>N</a:t>
            </a:r>
            <a:r>
              <a:rPr lang="ru-RU" sz="4800" i="1" dirty="0" smtClean="0">
                <a:latin typeface="Times New Roman" pitchFamily="18" charset="0"/>
                <a:cs typeface="Times New Roman" pitchFamily="18" charset="0"/>
              </a:rPr>
              <a:t> – </a:t>
            </a:r>
            <a:r>
              <a:rPr lang="ru-RU" sz="4800" dirty="0" smtClean="0">
                <a:latin typeface="Times New Roman" pitchFamily="18" charset="0"/>
                <a:cs typeface="Times New Roman" pitchFamily="18" charset="0"/>
              </a:rPr>
              <a:t>число носителей тока в образце, </a:t>
            </a:r>
            <a:r>
              <a:rPr lang="en-US" sz="4800" i="1" dirty="0" smtClean="0">
                <a:latin typeface="Times New Roman" pitchFamily="18" charset="0"/>
                <a:cs typeface="Times New Roman" pitchFamily="18" charset="0"/>
              </a:rPr>
              <a:t>f</a:t>
            </a:r>
            <a:r>
              <a:rPr lang="ru-RU" sz="4800" dirty="0" smtClean="0">
                <a:latin typeface="Times New Roman" pitchFamily="18" charset="0"/>
                <a:cs typeface="Times New Roman" pitchFamily="18" charset="0"/>
              </a:rPr>
              <a:t> – частота анализа. Параметр </a:t>
            </a:r>
            <a:r>
              <a:rPr lang="en-US" sz="4800" i="1" dirty="0" err="1" smtClean="0">
                <a:latin typeface="Times New Roman" pitchFamily="18" charset="0"/>
                <a:cs typeface="Times New Roman" pitchFamily="18" charset="0"/>
              </a:rPr>
              <a:t>a</a:t>
            </a:r>
            <a:r>
              <a:rPr lang="en-US" sz="4800" baseline="-25000" dirty="0" err="1" smtClean="0">
                <a:latin typeface="Times New Roman" pitchFamily="18" charset="0"/>
                <a:cs typeface="Times New Roman" pitchFamily="18" charset="0"/>
              </a:rPr>
              <a:t>H</a:t>
            </a:r>
            <a:r>
              <a:rPr lang="en-US" sz="4800" dirty="0" smtClean="0">
                <a:latin typeface="Times New Roman" pitchFamily="18" charset="0"/>
                <a:cs typeface="Times New Roman" pitchFamily="18" charset="0"/>
              </a:rPr>
              <a:t> </a:t>
            </a:r>
            <a:r>
              <a:rPr lang="ru-RU" sz="4800" dirty="0" smtClean="0">
                <a:latin typeface="Times New Roman" pitchFamily="18" charset="0"/>
                <a:cs typeface="Times New Roman" pitchFamily="18" charset="0"/>
              </a:rPr>
              <a:t>теперь принято называть феноменологическим параметром Хоухе. Типичным считается значение </a:t>
            </a:r>
            <a:r>
              <a:rPr lang="en-US" sz="4800" i="1" dirty="0" err="1" smtClean="0">
                <a:latin typeface="Times New Roman" pitchFamily="18" charset="0"/>
                <a:cs typeface="Times New Roman" pitchFamily="18" charset="0"/>
              </a:rPr>
              <a:t>a</a:t>
            </a:r>
            <a:r>
              <a:rPr lang="en-US" sz="4800" baseline="-25000" dirty="0" err="1" smtClean="0">
                <a:latin typeface="Times New Roman" pitchFamily="18" charset="0"/>
                <a:cs typeface="Times New Roman" pitchFamily="18" charset="0"/>
              </a:rPr>
              <a:t>H</a:t>
            </a:r>
            <a:r>
              <a:rPr lang="en-US" sz="4800" dirty="0" smtClean="0">
                <a:latin typeface="Times New Roman" pitchFamily="18" charset="0"/>
                <a:cs typeface="Times New Roman" pitchFamily="18" charset="0"/>
              </a:rPr>
              <a:t> </a:t>
            </a:r>
            <a:r>
              <a:rPr lang="ru-RU" sz="4800" dirty="0" smtClean="0">
                <a:latin typeface="Times New Roman" pitchFamily="18" charset="0"/>
                <a:cs typeface="Times New Roman" pitchFamily="18" charset="0"/>
                <a:sym typeface="Symbol"/>
              </a:rPr>
              <a:t></a:t>
            </a:r>
            <a:r>
              <a:rPr lang="ru-RU" sz="4800" dirty="0" smtClean="0">
                <a:latin typeface="Times New Roman" pitchFamily="18" charset="0"/>
                <a:cs typeface="Times New Roman" pitchFamily="18" charset="0"/>
              </a:rPr>
              <a:t> 10</a:t>
            </a:r>
            <a:r>
              <a:rPr lang="ru-RU" sz="4800" baseline="30000" dirty="0" smtClean="0">
                <a:latin typeface="Times New Roman" pitchFamily="18" charset="0"/>
                <a:cs typeface="Times New Roman" pitchFamily="18" charset="0"/>
              </a:rPr>
              <a:t>–3</a:t>
            </a:r>
            <a:r>
              <a:rPr lang="ru-RU" sz="4800" dirty="0" smtClean="0">
                <a:latin typeface="Times New Roman" pitchFamily="18" charset="0"/>
                <a:cs typeface="Times New Roman" pitchFamily="18" charset="0"/>
              </a:rPr>
              <a:t>.</a:t>
            </a:r>
          </a:p>
          <a:p>
            <a:pPr>
              <a:buNone/>
            </a:pPr>
            <a:r>
              <a:rPr lang="ru-RU" sz="4800" dirty="0" smtClean="0">
                <a:latin typeface="Times New Roman" pitchFamily="18" charset="0"/>
                <a:cs typeface="Times New Roman" pitchFamily="18" charset="0"/>
              </a:rPr>
              <a:t>	Предложенное соотношение является следствием статистической обработки большого количества экспериментальных данных. Разумеется, встречаются большие отклонения от считающегося типичным значения параметра Хоухе, </a:t>
            </a:r>
            <a:r>
              <a:rPr lang="en-US" sz="4800" i="1" dirty="0" err="1" smtClean="0">
                <a:latin typeface="Times New Roman" pitchFamily="18" charset="0"/>
                <a:cs typeface="Times New Roman" pitchFamily="18" charset="0"/>
              </a:rPr>
              <a:t>a</a:t>
            </a:r>
            <a:r>
              <a:rPr lang="en-US" sz="4800" baseline="-25000" dirty="0" err="1" smtClean="0">
                <a:latin typeface="Times New Roman" pitchFamily="18" charset="0"/>
                <a:cs typeface="Times New Roman" pitchFamily="18" charset="0"/>
              </a:rPr>
              <a:t>H</a:t>
            </a:r>
            <a:r>
              <a:rPr lang="ru-RU" sz="4800" dirty="0" smtClean="0">
                <a:latin typeface="Times New Roman" pitchFamily="18" charset="0"/>
                <a:cs typeface="Times New Roman" pitchFamily="18" charset="0"/>
              </a:rPr>
              <a:t> = 10</a:t>
            </a:r>
            <a:r>
              <a:rPr lang="ru-RU" sz="4800" baseline="30000" dirty="0" smtClean="0">
                <a:latin typeface="Times New Roman" pitchFamily="18" charset="0"/>
                <a:cs typeface="Times New Roman" pitchFamily="18" charset="0"/>
              </a:rPr>
              <a:t>–6</a:t>
            </a:r>
            <a:r>
              <a:rPr lang="ru-RU" sz="4800" dirty="0" smtClean="0">
                <a:latin typeface="Times New Roman" pitchFamily="18" charset="0"/>
                <a:cs typeface="Times New Roman" pitchFamily="18" charset="0"/>
              </a:rPr>
              <a:t> </a:t>
            </a:r>
            <a:r>
              <a:rPr lang="ru-RU" sz="4800" dirty="0" smtClean="0">
                <a:latin typeface="Times New Roman" pitchFamily="18" charset="0"/>
                <a:cs typeface="Times New Roman" pitchFamily="18" charset="0"/>
                <a:sym typeface="Symbol"/>
              </a:rPr>
              <a:t></a:t>
            </a:r>
            <a:r>
              <a:rPr lang="ru-RU" sz="4800" dirty="0" smtClean="0">
                <a:latin typeface="Times New Roman" pitchFamily="18" charset="0"/>
                <a:cs typeface="Times New Roman" pitchFamily="18" charset="0"/>
              </a:rPr>
              <a:t> 1. </a:t>
            </a:r>
          </a:p>
          <a:p>
            <a:endParaRPr lang="ru-RU" dirty="0"/>
          </a:p>
        </p:txBody>
      </p:sp>
      <p:pic>
        <p:nvPicPr>
          <p:cNvPr id="27650" name="Picture 2"/>
          <p:cNvPicPr>
            <a:picLocks noChangeAspect="1" noChangeArrowheads="1"/>
          </p:cNvPicPr>
          <p:nvPr/>
        </p:nvPicPr>
        <p:blipFill>
          <a:blip r:embed="rId2" cstate="print"/>
          <a:srcRect/>
          <a:stretch>
            <a:fillRect/>
          </a:stretch>
        </p:blipFill>
        <p:spPr bwMode="auto">
          <a:xfrm>
            <a:off x="3347864" y="1052736"/>
            <a:ext cx="2133600" cy="838200"/>
          </a:xfrm>
          <a:prstGeom prst="rect">
            <a:avLst/>
          </a:prstGeom>
          <a:noFill/>
          <a:ln w="9525">
            <a:noFill/>
            <a:miter lim="800000"/>
            <a:headEnd/>
            <a:tailEnd/>
          </a:ln>
        </p:spPr>
      </p:pic>
      <p:pic>
        <p:nvPicPr>
          <p:cNvPr id="27651" name="Picture 3"/>
          <p:cNvPicPr>
            <a:picLocks noChangeAspect="1" noChangeArrowheads="1"/>
          </p:cNvPicPr>
          <p:nvPr/>
        </p:nvPicPr>
        <p:blipFill>
          <a:blip r:embed="rId3" cstate="print"/>
          <a:srcRect/>
          <a:stretch>
            <a:fillRect/>
          </a:stretch>
        </p:blipFill>
        <p:spPr bwMode="auto">
          <a:xfrm>
            <a:off x="2878435" y="3174479"/>
            <a:ext cx="3133725" cy="1190625"/>
          </a:xfrm>
          <a:prstGeom prst="rect">
            <a:avLst/>
          </a:prstGeom>
          <a:noFill/>
          <a:ln w="9525">
            <a:noFill/>
            <a:miter lim="800000"/>
            <a:headEnd/>
            <a:tailEnd/>
          </a:ln>
        </p:spPr>
      </p:pic>
      <p:sp>
        <p:nvSpPr>
          <p:cNvPr id="27652" name="Rectangle 4"/>
          <p:cNvSpPr>
            <a:spLocks noChangeArrowheads="1"/>
          </p:cNvSpPr>
          <p:nvPr/>
        </p:nvSpPr>
        <p:spPr bwMode="auto">
          <a:xfrm>
            <a:off x="683568" y="2708920"/>
            <a:ext cx="784887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Впоследствии появилась модификация  этого соотношения, ориентированная на описание спектра относительных флуктуаций сопротивления в полупроводниках:</a:t>
            </a:r>
            <a:r>
              <a:rPr kumimoji="0" lang="ru-RU" sz="7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Прямоугольник 6"/>
          <p:cNvSpPr/>
          <p:nvPr/>
        </p:nvSpPr>
        <p:spPr>
          <a:xfrm>
            <a:off x="179512" y="4293096"/>
            <a:ext cx="8712968" cy="584775"/>
          </a:xfrm>
          <a:prstGeom prst="rect">
            <a:avLst/>
          </a:prstGeom>
        </p:spPr>
        <p:txBody>
          <a:bodyPr wrap="square">
            <a:spAutoFit/>
          </a:bodyPr>
          <a:lstStyle/>
          <a:p>
            <a:r>
              <a:rPr lang="ru-RU" sz="1600" dirty="0" smtClean="0">
                <a:latin typeface="Times New Roman" pitchFamily="18" charset="0"/>
                <a:cs typeface="Times New Roman" pitchFamily="18" charset="0"/>
              </a:rPr>
              <a:t>Отметим, что полную подвижность можно оценить с помощью приближённого правила Маттиссена:</a:t>
            </a:r>
            <a:endParaRPr lang="ru-RU" sz="1600" dirty="0">
              <a:latin typeface="Times New Roman" pitchFamily="18" charset="0"/>
              <a:cs typeface="Times New Roman" pitchFamily="18" charset="0"/>
            </a:endParaRPr>
          </a:p>
        </p:txBody>
      </p:sp>
      <p:pic>
        <p:nvPicPr>
          <p:cNvPr id="27653" name="Picture 5"/>
          <p:cNvPicPr>
            <a:picLocks noChangeAspect="1" noChangeArrowheads="1"/>
          </p:cNvPicPr>
          <p:nvPr/>
        </p:nvPicPr>
        <p:blipFill>
          <a:blip r:embed="rId4" cstate="print"/>
          <a:srcRect/>
          <a:stretch>
            <a:fillRect/>
          </a:stretch>
        </p:blipFill>
        <p:spPr bwMode="auto">
          <a:xfrm>
            <a:off x="2915816" y="4653136"/>
            <a:ext cx="3533775" cy="990600"/>
          </a:xfrm>
          <a:prstGeom prst="rect">
            <a:avLst/>
          </a:prstGeom>
          <a:noFill/>
          <a:ln w="9525">
            <a:noFill/>
            <a:miter lim="800000"/>
            <a:headEnd/>
            <a:tailEnd/>
          </a:ln>
        </p:spPr>
      </p:pic>
      <p:sp>
        <p:nvSpPr>
          <p:cNvPr id="9" name="Прямоугольник 8"/>
          <p:cNvSpPr/>
          <p:nvPr/>
        </p:nvSpPr>
        <p:spPr>
          <a:xfrm>
            <a:off x="179512" y="5733256"/>
            <a:ext cx="8640960" cy="646331"/>
          </a:xfrm>
          <a:prstGeom prst="rect">
            <a:avLst/>
          </a:prstGeom>
        </p:spPr>
        <p:txBody>
          <a:bodyPr wrap="square">
            <a:spAutoFit/>
          </a:bodyPr>
          <a:lstStyle/>
          <a:p>
            <a:r>
              <a:rPr lang="ru-RU" dirty="0" smtClean="0">
                <a:latin typeface="Times New Roman" pitchFamily="18" charset="0"/>
                <a:cs typeface="Times New Roman" pitchFamily="18" charset="0"/>
              </a:rPr>
              <a:t>В правой части этого соотношения учитываются все механизмы рассеяния носителей тока: на атомах нейтральных (</a:t>
            </a:r>
            <a:r>
              <a:rPr lang="el-GR" i="1" dirty="0" smtClean="0">
                <a:latin typeface="Times New Roman" pitchFamily="18" charset="0"/>
                <a:cs typeface="Times New Roman" pitchFamily="18" charset="0"/>
              </a:rPr>
              <a:t>μ</a:t>
            </a:r>
            <a:r>
              <a:rPr lang="en-US" baseline="-25000" dirty="0" smtClean="0">
                <a:latin typeface="Times New Roman" pitchFamily="18" charset="0"/>
                <a:cs typeface="Times New Roman" pitchFamily="18" charset="0"/>
              </a:rPr>
              <a:t>N</a:t>
            </a:r>
            <a:r>
              <a:rPr lang="ru-RU" dirty="0" smtClean="0">
                <a:latin typeface="Times New Roman" pitchFamily="18" charset="0"/>
                <a:cs typeface="Times New Roman" pitchFamily="18" charset="0"/>
              </a:rPr>
              <a:t>) и ионизованных (</a:t>
            </a:r>
            <a:r>
              <a:rPr lang="el-GR" i="1" dirty="0" smtClean="0">
                <a:latin typeface="Times New Roman" pitchFamily="18" charset="0"/>
                <a:cs typeface="Times New Roman" pitchFamily="18" charset="0"/>
              </a:rPr>
              <a:t>μ</a:t>
            </a:r>
            <a:r>
              <a:rPr lang="en-US" baseline="-25000" dirty="0" smtClean="0">
                <a:latin typeface="Times New Roman" pitchFamily="18" charset="0"/>
                <a:cs typeface="Times New Roman" pitchFamily="18" charset="0"/>
              </a:rPr>
              <a:t>I</a:t>
            </a:r>
            <a:r>
              <a:rPr lang="ru-RU" dirty="0" smtClean="0">
                <a:latin typeface="Times New Roman" pitchFamily="18" charset="0"/>
                <a:cs typeface="Times New Roman" pitchFamily="18" charset="0"/>
              </a:rPr>
              <a:t>) примесей, и так далее.</a:t>
            </a:r>
            <a:endParaRPr lang="ru-RU" dirty="0">
              <a:latin typeface="Times New Roman" pitchFamily="18" charset="0"/>
              <a:cs typeface="Times New Roman" pitchFamily="18" charset="0"/>
            </a:endParaRPr>
          </a:p>
        </p:txBody>
      </p:sp>
      <p:sp>
        <p:nvSpPr>
          <p:cNvPr id="10" name="Номер слайда 9"/>
          <p:cNvSpPr>
            <a:spLocks noGrp="1"/>
          </p:cNvSpPr>
          <p:nvPr>
            <p:ph type="sldNum" sz="quarter" idx="12"/>
          </p:nvPr>
        </p:nvSpPr>
        <p:spPr/>
        <p:txBody>
          <a:bodyPr/>
          <a:lstStyle/>
          <a:p>
            <a:fld id="{725C68B6-61C2-468F-89AB-4B9F7531AA68}" type="slidenum">
              <a:rPr lang="ru-RU" smtClean="0"/>
              <a:pPr/>
              <a:t>17</a:t>
            </a:fld>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75656" y="2780928"/>
            <a:ext cx="6347048" cy="964703"/>
          </a:xfrm>
        </p:spPr>
        <p:txBody>
          <a:bodyPr>
            <a:normAutofit/>
          </a:bodyPr>
          <a:lstStyle/>
          <a:p>
            <a:pPr algn="ctr">
              <a:buNone/>
            </a:pPr>
            <a:r>
              <a:rPr lang="ru-RU" sz="4800" b="1" dirty="0" smtClean="0">
                <a:latin typeface="Times New Roman" pitchFamily="18" charset="0"/>
                <a:cs typeface="Times New Roman" pitchFamily="18" charset="0"/>
              </a:rPr>
              <a:t>Спасибо за внимание!</a:t>
            </a:r>
            <a:endParaRPr lang="ru-RU" sz="4800" b="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18</a:t>
            </a:fld>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Введение</a:t>
            </a:r>
            <a:endParaRPr lang="ru-RU" dirty="0"/>
          </a:p>
        </p:txBody>
      </p:sp>
      <p:sp>
        <p:nvSpPr>
          <p:cNvPr id="3" name="Содержимое 2"/>
          <p:cNvSpPr>
            <a:spLocks noGrp="1"/>
          </p:cNvSpPr>
          <p:nvPr>
            <p:ph idx="1"/>
          </p:nvPr>
        </p:nvSpPr>
        <p:spPr>
          <a:xfrm>
            <a:off x="467544" y="1196752"/>
            <a:ext cx="8229600" cy="5184576"/>
          </a:xfrm>
        </p:spPr>
        <p:txBody>
          <a:bodyPr>
            <a:noAutofit/>
          </a:bodyPr>
          <a:lstStyle/>
          <a:p>
            <a:pPr marL="0" indent="0" algn="just">
              <a:spcBef>
                <a:spcPts val="0"/>
              </a:spcBef>
              <a:buNone/>
            </a:pPr>
            <a:r>
              <a:rPr lang="ru-RU" sz="2000" dirty="0" smtClean="0">
                <a:latin typeface="Times New Roman" pitchFamily="18" charset="0"/>
                <a:cs typeface="Times New Roman" pitchFamily="18" charset="0"/>
              </a:rPr>
              <a:t>	Термины “шум” и “флуктуации” можно рассматривать как синонимы.</a:t>
            </a:r>
          </a:p>
          <a:p>
            <a:pPr marL="0" indent="0" algn="just">
              <a:spcBef>
                <a:spcPts val="0"/>
              </a:spcBef>
              <a:buNone/>
            </a:pPr>
            <a:r>
              <a:rPr lang="ru-RU" sz="2000" dirty="0" smtClean="0">
                <a:latin typeface="Times New Roman" pitchFamily="18" charset="0"/>
                <a:cs typeface="Times New Roman" pitchFamily="18" charset="0"/>
              </a:rPr>
              <a:t>	Однако, как правило, под шумами подразумеваются электрические шумы, например, шумы напряжения и тока. Термин “флуктуации” ассоциируется с флуктуациями параметров, например, сопротивления, либо ёмкости радиоэлектронного элемента.</a:t>
            </a:r>
          </a:p>
          <a:p>
            <a:pPr marL="0" indent="0" algn="just">
              <a:spcBef>
                <a:spcPts val="0"/>
              </a:spcBef>
              <a:buNone/>
            </a:pPr>
            <a:r>
              <a:rPr lang="ru-RU" sz="2000" dirty="0" smtClean="0">
                <a:latin typeface="Times New Roman" pitchFamily="18" charset="0"/>
                <a:cs typeface="Times New Roman" pitchFamily="18" charset="0"/>
              </a:rPr>
              <a:t>	Шумы являются фактором, ограничивающим функциональные возможности практически всех радиоэлектронных устройств. В качестве примера можно привести следующие важные для нас приложения:</a:t>
            </a:r>
          </a:p>
          <a:p>
            <a:pPr marL="0" indent="0" algn="just">
              <a:spcBef>
                <a:spcPts val="0"/>
              </a:spcBef>
              <a:buNone/>
            </a:pPr>
            <a:r>
              <a:rPr lang="ru-RU" sz="2000" dirty="0" smtClean="0">
                <a:latin typeface="Times New Roman" pitchFamily="18" charset="0"/>
                <a:cs typeface="Times New Roman" pitchFamily="18" charset="0"/>
              </a:rPr>
              <a:t>- радиосвязь;</a:t>
            </a:r>
          </a:p>
          <a:p>
            <a:pPr marL="0" indent="0" algn="just">
              <a:spcBef>
                <a:spcPts val="0"/>
              </a:spcBef>
              <a:buNone/>
            </a:pPr>
            <a:r>
              <a:rPr lang="ru-RU" sz="2000" dirty="0" smtClean="0">
                <a:latin typeface="Times New Roman" pitchFamily="18" charset="0"/>
                <a:cs typeface="Times New Roman" pitchFamily="18" charset="0"/>
              </a:rPr>
              <a:t>- измерительные устройства (прецизионные);</a:t>
            </a:r>
          </a:p>
          <a:p>
            <a:pPr marL="0" indent="0" algn="just">
              <a:spcBef>
                <a:spcPts val="0"/>
              </a:spcBef>
              <a:buFontTx/>
              <a:buChar char="-"/>
            </a:pPr>
            <a:r>
              <a:rPr lang="ru-RU" sz="2000" dirty="0" smtClean="0">
                <a:latin typeface="Times New Roman" pitchFamily="18" charset="0"/>
                <a:cs typeface="Times New Roman" pitchFamily="18" charset="0"/>
              </a:rPr>
              <a:t>стандарты частоты и времени.</a:t>
            </a:r>
          </a:p>
          <a:p>
            <a:pPr marL="0" indent="0" algn="just">
              <a:spcBef>
                <a:spcPts val="0"/>
              </a:spcBef>
              <a:buNone/>
            </a:pPr>
            <a:endParaRPr lang="ru-RU" sz="2000" dirty="0" smtClean="0">
              <a:latin typeface="Times New Roman" pitchFamily="18" charset="0"/>
              <a:cs typeface="Times New Roman" pitchFamily="18" charset="0"/>
            </a:endParaRPr>
          </a:p>
          <a:p>
            <a:pPr marL="0" indent="0" algn="just">
              <a:spcBef>
                <a:spcPts val="0"/>
              </a:spcBef>
              <a:buNone/>
            </a:pPr>
            <a:r>
              <a:rPr lang="ru-RU" sz="2000" dirty="0" smtClean="0">
                <a:latin typeface="Times New Roman" pitchFamily="18" charset="0"/>
                <a:cs typeface="Times New Roman" pitchFamily="18" charset="0"/>
              </a:rPr>
              <a:t>	В частности, для проверки основных положений общей теории относительности требуется стабильность частоты порядка </a:t>
            </a:r>
            <a:r>
              <a:rPr lang="ru-RU" sz="2000" dirty="0" smtClean="0"/>
              <a:t>10</a:t>
            </a:r>
            <a:r>
              <a:rPr lang="ru-RU" sz="2000" baseline="30000" dirty="0" smtClean="0"/>
              <a:t>–15</a:t>
            </a:r>
            <a:r>
              <a:rPr lang="ru-RU" sz="2000" dirty="0" smtClean="0">
                <a:latin typeface="Times New Roman" pitchFamily="18" charset="0"/>
                <a:cs typeface="Times New Roman" pitchFamily="18" charset="0"/>
              </a:rPr>
              <a:t>, кстати, уже достигнутая.</a:t>
            </a:r>
            <a:endParaRPr lang="ru-RU" sz="20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2</a:t>
            </a:fld>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6881" y="1682510"/>
            <a:ext cx="8988572" cy="5058858"/>
          </a:xfrm>
          <a:prstGeom prst="rect">
            <a:avLst/>
          </a:prstGeom>
          <a:noFill/>
          <a:ln w="9525">
            <a:noFill/>
            <a:miter lim="800000"/>
            <a:headEnd/>
            <a:tailEnd/>
          </a:ln>
        </p:spPr>
      </p:pic>
      <p:sp>
        <p:nvSpPr>
          <p:cNvPr id="3" name="Заголовок 1"/>
          <p:cNvSpPr>
            <a:spLocks noGrp="1"/>
          </p:cNvSpPr>
          <p:nvPr>
            <p:ph type="title"/>
          </p:nvPr>
        </p:nvSpPr>
        <p:spPr>
          <a:xfrm>
            <a:off x="457200" y="274638"/>
            <a:ext cx="8229600" cy="1143000"/>
          </a:xfrm>
        </p:spPr>
        <p:txBody>
          <a:bodyPr>
            <a:normAutofit/>
          </a:bodyPr>
          <a:lstStyle/>
          <a:p>
            <a:r>
              <a:rPr lang="ru-RU" dirty="0" smtClean="0"/>
              <a:t>Шумы и современная физика</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3</a:t>
            </a:fld>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Классификация и описание шумов</a:t>
            </a:r>
            <a:endParaRPr lang="ru-RU" dirty="0"/>
          </a:p>
        </p:txBody>
      </p:sp>
      <p:sp>
        <p:nvSpPr>
          <p:cNvPr id="3" name="Содержимое 2"/>
          <p:cNvSpPr>
            <a:spLocks noGrp="1"/>
          </p:cNvSpPr>
          <p:nvPr>
            <p:ph idx="1"/>
          </p:nvPr>
        </p:nvSpPr>
        <p:spPr/>
        <p:txBody>
          <a:bodyPr>
            <a:normAutofit fontScale="55000" lnSpcReduction="20000"/>
          </a:bodyPr>
          <a:lstStyle/>
          <a:p>
            <a:pPr>
              <a:buNone/>
            </a:pPr>
            <a:r>
              <a:rPr lang="ru-RU" dirty="0" smtClean="0">
                <a:latin typeface="Times New Roman" pitchFamily="18" charset="0"/>
                <a:cs typeface="Times New Roman" pitchFamily="18" charset="0"/>
              </a:rPr>
              <a:t>	Существуют разные, сложившиеся исторически, методы классификации :</a:t>
            </a:r>
          </a:p>
          <a:p>
            <a:pPr lvl="0"/>
            <a:r>
              <a:rPr lang="ru-RU" dirty="0" smtClean="0">
                <a:latin typeface="Times New Roman" pitchFamily="18" charset="0"/>
                <a:cs typeface="Times New Roman" pitchFamily="18" charset="0"/>
              </a:rPr>
              <a:t>естественные и технические;</a:t>
            </a:r>
          </a:p>
          <a:p>
            <a:pPr lvl="0"/>
            <a:r>
              <a:rPr lang="ru-RU" dirty="0" smtClean="0">
                <a:latin typeface="Times New Roman" pitchFamily="18" charset="0"/>
                <a:cs typeface="Times New Roman" pitchFamily="18" charset="0"/>
              </a:rPr>
              <a:t>аддитивные и мультипликативные.</a:t>
            </a:r>
          </a:p>
          <a:p>
            <a:pPr>
              <a:buNone/>
            </a:pPr>
            <a:r>
              <a:rPr lang="ru-RU" b="1" i="1" dirty="0" smtClean="0">
                <a:latin typeface="Times New Roman" pitchFamily="18" charset="0"/>
                <a:cs typeface="Times New Roman" pitchFamily="18" charset="0"/>
              </a:rPr>
              <a:t>	Естественными</a:t>
            </a:r>
            <a:r>
              <a:rPr lang="ru-RU" dirty="0" smtClean="0">
                <a:latin typeface="Times New Roman" pitchFamily="18" charset="0"/>
                <a:cs typeface="Times New Roman" pitchFamily="18" charset="0"/>
              </a:rPr>
              <a:t> называют шумы, вызванные фундаментальными физическими причинами, например, диссипацией энергии,</a:t>
            </a:r>
          </a:p>
          <a:p>
            <a:pPr lvl="0">
              <a:buNone/>
            </a:pPr>
            <a:r>
              <a:rPr lang="ru-RU" dirty="0" smtClean="0">
                <a:latin typeface="Times New Roman" pitchFamily="18" charset="0"/>
                <a:cs typeface="Times New Roman" pitchFamily="18" charset="0"/>
              </a:rPr>
              <a:t>	дискретностью заряда электрона, </a:t>
            </a:r>
            <a:r>
              <a:rPr lang="en-US" i="1"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e</a:t>
            </a:r>
            <a:r>
              <a:rPr lang="ru-RU" dirty="0" smtClean="0">
                <a:latin typeface="Times New Roman" pitchFamily="18" charset="0"/>
                <a:cs typeface="Times New Roman" pitchFamily="18" charset="0"/>
              </a:rPr>
              <a:t>= 1.6·10</a:t>
            </a:r>
            <a:r>
              <a:rPr lang="ru-RU" baseline="30000" dirty="0" smtClean="0">
                <a:latin typeface="Times New Roman" pitchFamily="18" charset="0"/>
                <a:cs typeface="Times New Roman" pitchFamily="18" charset="0"/>
              </a:rPr>
              <a:t>–19</a:t>
            </a:r>
            <a:r>
              <a:rPr lang="ru-RU" dirty="0" smtClean="0">
                <a:latin typeface="Times New Roman" pitchFamily="18" charset="0"/>
                <a:cs typeface="Times New Roman" pitchFamily="18" charset="0"/>
              </a:rPr>
              <a:t> Кл.</a:t>
            </a:r>
          </a:p>
          <a:p>
            <a:pPr>
              <a:buNone/>
            </a:pPr>
            <a:r>
              <a:rPr lang="ru-RU" dirty="0" smtClean="0">
                <a:latin typeface="Times New Roman" pitchFamily="18" charset="0"/>
                <a:cs typeface="Times New Roman" pitchFamily="18" charset="0"/>
              </a:rPr>
              <a:t>	К </a:t>
            </a:r>
            <a:r>
              <a:rPr lang="ru-RU" b="1" i="1" dirty="0" smtClean="0">
                <a:latin typeface="Times New Roman" pitchFamily="18" charset="0"/>
                <a:cs typeface="Times New Roman" pitchFamily="18" charset="0"/>
              </a:rPr>
              <a:t>техническим</a:t>
            </a:r>
            <a:r>
              <a:rPr lang="ru-RU" dirty="0" smtClean="0">
                <a:latin typeface="Times New Roman" pitchFamily="18" charset="0"/>
                <a:cs typeface="Times New Roman" pitchFamily="18" charset="0"/>
              </a:rPr>
              <a:t> относят шумы, вызванные несовершенством технологии изготовления прибора. Исторически техническим называли фликкерный шум – весьма специфический тип шума, о котором, как и об остальных шумах, речь пойдёт ниже. В настоящее время термин «технический шум» практически не используется.</a:t>
            </a:r>
          </a:p>
          <a:p>
            <a:pPr>
              <a:buNone/>
            </a:pPr>
            <a:r>
              <a:rPr lang="ru-RU"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	Аддитивным</a:t>
            </a:r>
            <a:r>
              <a:rPr lang="ru-RU" dirty="0" smtClean="0">
                <a:latin typeface="Times New Roman" pitchFamily="18" charset="0"/>
                <a:cs typeface="Times New Roman" pitchFamily="18" charset="0"/>
              </a:rPr>
              <a:t> называют шум, обычно в токе, либо напряжении, статистические характеристики которого не зависят от напряжения, приложенного к прибору, либо протекающего через прибор тока.</a:t>
            </a:r>
          </a:p>
          <a:p>
            <a:pPr>
              <a:buNone/>
            </a:pPr>
            <a:r>
              <a:rPr lang="ru-RU" dirty="0" smtClean="0">
                <a:latin typeface="Times New Roman" pitchFamily="18" charset="0"/>
                <a:cs typeface="Times New Roman" pitchFamily="18" charset="0"/>
              </a:rPr>
              <a:t>	Под </a:t>
            </a:r>
            <a:r>
              <a:rPr lang="ru-RU" b="1" i="1" dirty="0" smtClean="0">
                <a:latin typeface="Times New Roman" pitchFamily="18" charset="0"/>
                <a:cs typeface="Times New Roman" pitchFamily="18" charset="0"/>
              </a:rPr>
              <a:t>мультипликативным</a:t>
            </a:r>
            <a:r>
              <a:rPr lang="ru-RU" dirty="0" smtClean="0">
                <a:latin typeface="Times New Roman" pitchFamily="18" charset="0"/>
                <a:cs typeface="Times New Roman" pitchFamily="18" charset="0"/>
              </a:rPr>
              <a:t> понимается шум, вызванный флуктуациями параметров элемента и проявляющийся при приложении напряжения к этому элементу, либо пропускании через него электрического тока.</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4</a:t>
            </a:fld>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346050"/>
          </a:xfrm>
        </p:spPr>
        <p:txBody>
          <a:bodyPr>
            <a:noAutofit/>
          </a:bodyPr>
          <a:lstStyle/>
          <a:p>
            <a:r>
              <a:rPr lang="ru-RU" sz="2800" dirty="0" smtClean="0">
                <a:latin typeface="Times New Roman" pitchFamily="18" charset="0"/>
                <a:cs typeface="Times New Roman" pitchFamily="18" charset="0"/>
              </a:rPr>
              <a:t>Вероятностное описание случайных процессов</a:t>
            </a:r>
            <a:endParaRPr lang="ru-RU" sz="2800" dirty="0">
              <a:latin typeface="Times New Roman" pitchFamily="18" charset="0"/>
              <a:cs typeface="Times New Roman" pitchFamily="18" charset="0"/>
            </a:endParaRPr>
          </a:p>
        </p:txBody>
      </p:sp>
      <p:pic>
        <p:nvPicPr>
          <p:cNvPr id="51202" name="Picture 2"/>
          <p:cNvPicPr>
            <a:picLocks noChangeAspect="1" noChangeArrowheads="1"/>
          </p:cNvPicPr>
          <p:nvPr/>
        </p:nvPicPr>
        <p:blipFill>
          <a:blip r:embed="rId2" cstate="print"/>
          <a:srcRect/>
          <a:stretch>
            <a:fillRect/>
          </a:stretch>
        </p:blipFill>
        <p:spPr bwMode="auto">
          <a:xfrm>
            <a:off x="264780" y="806172"/>
            <a:ext cx="5387340" cy="4351020"/>
          </a:xfrm>
          <a:prstGeom prst="rect">
            <a:avLst/>
          </a:prstGeom>
          <a:noFill/>
          <a:ln w="9525">
            <a:noFill/>
            <a:miter lim="800000"/>
            <a:headEnd/>
            <a:tailEnd/>
          </a:ln>
        </p:spPr>
      </p:pic>
      <p:pic>
        <p:nvPicPr>
          <p:cNvPr id="51203" name="Picture 3"/>
          <p:cNvPicPr>
            <a:picLocks noChangeAspect="1" noChangeArrowheads="1"/>
          </p:cNvPicPr>
          <p:nvPr/>
        </p:nvPicPr>
        <p:blipFill>
          <a:blip r:embed="rId3" cstate="print"/>
          <a:srcRect/>
          <a:stretch>
            <a:fillRect/>
          </a:stretch>
        </p:blipFill>
        <p:spPr bwMode="auto">
          <a:xfrm>
            <a:off x="6012160" y="908720"/>
            <a:ext cx="2628900" cy="1371600"/>
          </a:xfrm>
          <a:prstGeom prst="rect">
            <a:avLst/>
          </a:prstGeom>
          <a:noFill/>
          <a:ln w="9525">
            <a:noFill/>
            <a:miter lim="800000"/>
            <a:headEnd/>
            <a:tailEnd/>
          </a:ln>
        </p:spPr>
      </p:pic>
      <p:pic>
        <p:nvPicPr>
          <p:cNvPr id="51204" name="Picture 4"/>
          <p:cNvPicPr>
            <a:picLocks noChangeAspect="1" noChangeArrowheads="1"/>
          </p:cNvPicPr>
          <p:nvPr/>
        </p:nvPicPr>
        <p:blipFill>
          <a:blip r:embed="rId4" cstate="print"/>
          <a:srcRect/>
          <a:stretch>
            <a:fillRect/>
          </a:stretch>
        </p:blipFill>
        <p:spPr bwMode="auto">
          <a:xfrm>
            <a:off x="6084168" y="2564904"/>
            <a:ext cx="2628900" cy="361950"/>
          </a:xfrm>
          <a:prstGeom prst="rect">
            <a:avLst/>
          </a:prstGeom>
          <a:noFill/>
          <a:ln w="9525">
            <a:noFill/>
            <a:miter lim="800000"/>
            <a:headEnd/>
            <a:tailEnd/>
          </a:ln>
        </p:spPr>
      </p:pic>
      <p:pic>
        <p:nvPicPr>
          <p:cNvPr id="51205" name="Picture 5"/>
          <p:cNvPicPr>
            <a:picLocks noChangeAspect="1" noChangeArrowheads="1"/>
          </p:cNvPicPr>
          <p:nvPr/>
        </p:nvPicPr>
        <p:blipFill>
          <a:blip r:embed="rId5" cstate="print"/>
          <a:srcRect/>
          <a:stretch>
            <a:fillRect/>
          </a:stretch>
        </p:blipFill>
        <p:spPr bwMode="auto">
          <a:xfrm>
            <a:off x="6228184" y="3068960"/>
            <a:ext cx="2095500" cy="723900"/>
          </a:xfrm>
          <a:prstGeom prst="rect">
            <a:avLst/>
          </a:prstGeom>
          <a:noFill/>
          <a:ln w="9525">
            <a:noFill/>
            <a:miter lim="800000"/>
            <a:headEnd/>
            <a:tailEnd/>
          </a:ln>
        </p:spPr>
      </p:pic>
      <p:pic>
        <p:nvPicPr>
          <p:cNvPr id="51206" name="Picture 6"/>
          <p:cNvPicPr>
            <a:picLocks noChangeAspect="1" noChangeArrowheads="1"/>
          </p:cNvPicPr>
          <p:nvPr/>
        </p:nvPicPr>
        <p:blipFill>
          <a:blip r:embed="rId6" cstate="print"/>
          <a:srcRect/>
          <a:stretch>
            <a:fillRect/>
          </a:stretch>
        </p:blipFill>
        <p:spPr bwMode="auto">
          <a:xfrm>
            <a:off x="6156176" y="4005064"/>
            <a:ext cx="2552700" cy="771525"/>
          </a:xfrm>
          <a:prstGeom prst="rect">
            <a:avLst/>
          </a:prstGeom>
          <a:noFill/>
          <a:ln w="9525">
            <a:noFill/>
            <a:miter lim="800000"/>
            <a:headEnd/>
            <a:tailEnd/>
          </a:ln>
        </p:spPr>
      </p:pic>
      <p:pic>
        <p:nvPicPr>
          <p:cNvPr id="51208" name="Picture 8"/>
          <p:cNvPicPr>
            <a:picLocks noChangeAspect="1" noChangeArrowheads="1"/>
          </p:cNvPicPr>
          <p:nvPr/>
        </p:nvPicPr>
        <p:blipFill>
          <a:blip r:embed="rId7" cstate="print"/>
          <a:srcRect/>
          <a:stretch>
            <a:fillRect/>
          </a:stretch>
        </p:blipFill>
        <p:spPr bwMode="auto">
          <a:xfrm>
            <a:off x="4860032" y="5877272"/>
            <a:ext cx="3676650" cy="466725"/>
          </a:xfrm>
          <a:prstGeom prst="rect">
            <a:avLst/>
          </a:prstGeom>
          <a:noFill/>
          <a:ln w="9525">
            <a:noFill/>
            <a:miter lim="800000"/>
            <a:headEnd/>
            <a:tailEnd/>
          </a:ln>
        </p:spPr>
      </p:pic>
      <p:pic>
        <p:nvPicPr>
          <p:cNvPr id="32769" name="Picture 1"/>
          <p:cNvPicPr>
            <a:picLocks noChangeAspect="1" noChangeArrowheads="1"/>
          </p:cNvPicPr>
          <p:nvPr/>
        </p:nvPicPr>
        <p:blipFill>
          <a:blip r:embed="rId8" cstate="print"/>
          <a:srcRect/>
          <a:stretch>
            <a:fillRect/>
          </a:stretch>
        </p:blipFill>
        <p:spPr bwMode="auto">
          <a:xfrm>
            <a:off x="655509" y="5127833"/>
            <a:ext cx="4060507" cy="1613535"/>
          </a:xfrm>
          <a:prstGeom prst="rect">
            <a:avLst/>
          </a:prstGeom>
          <a:noFill/>
          <a:ln w="9525">
            <a:noFill/>
            <a:miter lim="800000"/>
            <a:headEnd/>
            <a:tailEnd/>
          </a:ln>
        </p:spPr>
      </p:pic>
      <p:sp>
        <p:nvSpPr>
          <p:cNvPr id="10" name="Номер слайда 9"/>
          <p:cNvSpPr>
            <a:spLocks noGrp="1"/>
          </p:cNvSpPr>
          <p:nvPr>
            <p:ph type="sldNum" sz="quarter" idx="12"/>
          </p:nvPr>
        </p:nvSpPr>
        <p:spPr/>
        <p:txBody>
          <a:bodyPr/>
          <a:lstStyle/>
          <a:p>
            <a:fld id="{725C68B6-61C2-468F-89AB-4B9F7531AA68}" type="slidenum">
              <a:rPr lang="ru-RU" smtClean="0"/>
              <a:pPr/>
              <a:t>5</a:t>
            </a:fld>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634082"/>
          </a:xfrm>
        </p:spPr>
        <p:txBody>
          <a:bodyPr>
            <a:normAutofit/>
          </a:bodyPr>
          <a:lstStyle/>
          <a:p>
            <a:r>
              <a:rPr lang="ru-RU" sz="2000" b="1" dirty="0" smtClean="0">
                <a:latin typeface="Times New Roman" pitchFamily="18" charset="0"/>
                <a:cs typeface="Times New Roman" pitchFamily="18" charset="0"/>
              </a:rPr>
              <a:t>Описание статистических характеристик случайных процессов</a:t>
            </a:r>
            <a:endParaRPr lang="ru-RU" sz="2000" b="1" dirty="0">
              <a:latin typeface="Times New Roman" pitchFamily="18" charset="0"/>
              <a:cs typeface="Times New Roman" pitchFamily="18" charset="0"/>
            </a:endParaRPr>
          </a:p>
        </p:txBody>
      </p:sp>
      <p:sp>
        <p:nvSpPr>
          <p:cNvPr id="3" name="Содержимое 2"/>
          <p:cNvSpPr>
            <a:spLocks noGrp="1"/>
          </p:cNvSpPr>
          <p:nvPr>
            <p:ph idx="1"/>
          </p:nvPr>
        </p:nvSpPr>
        <p:spPr>
          <a:xfrm>
            <a:off x="107504" y="620688"/>
            <a:ext cx="8928992" cy="676671"/>
          </a:xfrm>
        </p:spPr>
        <p:txBody>
          <a:bodyPr>
            <a:normAutofit/>
          </a:bodyPr>
          <a:lstStyle/>
          <a:p>
            <a:pPr algn="just">
              <a:buNone/>
            </a:pPr>
            <a:r>
              <a:rPr lang="ru-RU" sz="20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Функция корреляции </a:t>
            </a:r>
            <a:r>
              <a:rPr lang="el-GR" sz="1800" i="1" dirty="0" smtClean="0">
                <a:latin typeface="Times New Roman"/>
                <a:cs typeface="Times New Roman"/>
              </a:rPr>
              <a:t>Φ</a:t>
            </a:r>
            <a:r>
              <a:rPr lang="en-GB" sz="1800" i="1" baseline="-25000" dirty="0" smtClean="0">
                <a:latin typeface="Times New Roman" pitchFamily="18" charset="0"/>
                <a:cs typeface="Times New Roman" pitchFamily="18" charset="0"/>
              </a:rPr>
              <a:t>x</a:t>
            </a:r>
            <a:r>
              <a:rPr lang="ru-RU" sz="1800" dirty="0" smtClean="0">
                <a:latin typeface="Times New Roman" pitchFamily="18" charset="0"/>
                <a:cs typeface="Times New Roman" pitchFamily="18" charset="0"/>
              </a:rPr>
              <a:t>(</a:t>
            </a:r>
            <a:r>
              <a:rPr lang="en-GB" sz="1800" i="1" dirty="0" smtClean="0">
                <a:latin typeface="Times New Roman" pitchFamily="18" charset="0"/>
                <a:cs typeface="Times New Roman" pitchFamily="18" charset="0"/>
              </a:rPr>
              <a:t>t</a:t>
            </a:r>
            <a:r>
              <a:rPr lang="ru-RU" sz="1800" dirty="0" smtClean="0">
                <a:latin typeface="Times New Roman" pitchFamily="18" charset="0"/>
                <a:cs typeface="Times New Roman" pitchFamily="18" charset="0"/>
              </a:rPr>
              <a:t>), если она существует, определяется для случайного процесса </a:t>
            </a:r>
            <a:r>
              <a:rPr lang="en-GB" sz="1800" i="1" dirty="0" smtClean="0">
                <a:latin typeface="Times New Roman" pitchFamily="18" charset="0"/>
                <a:cs typeface="Times New Roman" pitchFamily="18" charset="0"/>
              </a:rPr>
              <a:t>x</a:t>
            </a:r>
            <a:r>
              <a:rPr lang="ru-RU" sz="1800" dirty="0" smtClean="0">
                <a:latin typeface="Times New Roman" pitchFamily="18" charset="0"/>
                <a:cs typeface="Times New Roman" pitchFamily="18" charset="0"/>
              </a:rPr>
              <a:t>(</a:t>
            </a:r>
            <a:r>
              <a:rPr lang="en-GB" sz="1800" i="1" dirty="0" smtClean="0">
                <a:latin typeface="Times New Roman" pitchFamily="18" charset="0"/>
                <a:cs typeface="Times New Roman" pitchFamily="18" charset="0"/>
              </a:rPr>
              <a:t>t</a:t>
            </a:r>
            <a:r>
              <a:rPr lang="ru-RU" sz="1800" dirty="0" smtClean="0">
                <a:latin typeface="Times New Roman" pitchFamily="18" charset="0"/>
                <a:cs typeface="Times New Roman" pitchFamily="18" charset="0"/>
              </a:rPr>
              <a:t>) следующим образом:</a:t>
            </a:r>
          </a:p>
          <a:p>
            <a:endParaRPr lang="ru-RU" dirty="0" smtClean="0"/>
          </a:p>
          <a:p>
            <a:endParaRPr lang="ru-RU" dirty="0" smtClean="0"/>
          </a:p>
          <a:p>
            <a:endParaRPr lang="ru-RU" dirty="0"/>
          </a:p>
        </p:txBody>
      </p:sp>
      <p:pic>
        <p:nvPicPr>
          <p:cNvPr id="2052" name="Picture 4"/>
          <p:cNvPicPr>
            <a:picLocks noChangeAspect="1" noChangeArrowheads="1"/>
          </p:cNvPicPr>
          <p:nvPr/>
        </p:nvPicPr>
        <p:blipFill>
          <a:blip r:embed="rId2" cstate="print"/>
          <a:srcRect/>
          <a:stretch>
            <a:fillRect/>
          </a:stretch>
        </p:blipFill>
        <p:spPr bwMode="auto">
          <a:xfrm>
            <a:off x="2699792" y="1268760"/>
            <a:ext cx="3400425" cy="590550"/>
          </a:xfrm>
          <a:prstGeom prst="rect">
            <a:avLst/>
          </a:prstGeom>
          <a:noFill/>
          <a:ln w="9525">
            <a:noFill/>
            <a:miter lim="800000"/>
            <a:headEnd/>
            <a:tailEnd/>
          </a:ln>
        </p:spPr>
      </p:pic>
      <p:sp>
        <p:nvSpPr>
          <p:cNvPr id="7" name="Содержимое 2"/>
          <p:cNvSpPr txBox="1">
            <a:spLocks/>
          </p:cNvSpPr>
          <p:nvPr/>
        </p:nvSpPr>
        <p:spPr>
          <a:xfrm>
            <a:off x="0" y="1628800"/>
            <a:ext cx="8964488" cy="1756792"/>
          </a:xfrm>
          <a:prstGeom prst="rect">
            <a:avLst/>
          </a:prstGeom>
        </p:spPr>
        <p:txBody>
          <a:bodyPr vert="horz" lIns="91440" tIns="45720" rIns="91440" bIns="45720" rtlCol="0">
            <a:normAutofit/>
          </a:bodyPr>
          <a:lstStyle/>
          <a:p>
            <a:pPr marL="342900" lvl="0" indent="-342900" algn="just">
              <a:spcBef>
                <a:spcPct val="20000"/>
              </a:spcBef>
            </a:pPr>
            <a:r>
              <a:rPr lang="ru-RU" sz="2900"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Здесь угловые скобки &lt;…&gt; означают усреднение по полному ансамблю реализаций, а черта сверху – усреднение по времени.</a:t>
            </a:r>
          </a:p>
          <a:p>
            <a:pPr marL="342900" lvl="0" indent="-342900" algn="just">
              <a:spcBef>
                <a:spcPct val="20000"/>
              </a:spcBef>
            </a:pPr>
            <a:r>
              <a:rPr lang="ru-RU" dirty="0" smtClean="0">
                <a:latin typeface="Times New Roman" pitchFamily="18" charset="0"/>
                <a:cs typeface="Times New Roman" pitchFamily="18" charset="0"/>
              </a:rPr>
              <a:t>	Из приведенного определения, в частности, следует, что полная мощность случайного процесса </a:t>
            </a:r>
            <a:r>
              <a:rPr lang="en-GB" i="1" dirty="0" smtClean="0">
                <a:latin typeface="Times New Roman" pitchFamily="18" charset="0"/>
                <a:cs typeface="Times New Roman" pitchFamily="18" charset="0"/>
              </a:rPr>
              <a:t>x</a:t>
            </a:r>
            <a:r>
              <a:rPr lang="ru-RU" dirty="0" smtClean="0">
                <a:latin typeface="Times New Roman" pitchFamily="18" charset="0"/>
                <a:cs typeface="Times New Roman" pitchFamily="18" charset="0"/>
              </a:rPr>
              <a:t>(</a:t>
            </a:r>
            <a:r>
              <a:rPr lang="en-GB" i="1" dirty="0" smtClean="0">
                <a:latin typeface="Times New Roman" pitchFamily="18" charset="0"/>
                <a:cs typeface="Times New Roman" pitchFamily="18" charset="0"/>
              </a:rPr>
              <a:t>t</a:t>
            </a:r>
            <a:r>
              <a:rPr lang="ru-RU" dirty="0" smtClean="0">
                <a:latin typeface="Times New Roman" pitchFamily="18" charset="0"/>
                <a:cs typeface="Times New Roman" pitchFamily="18" charset="0"/>
              </a:rPr>
              <a:t>) определяется значением функции корреляции при нулевом аргументе:</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3" name="Picture 5"/>
          <p:cNvPicPr>
            <a:picLocks noChangeAspect="1" noChangeArrowheads="1"/>
          </p:cNvPicPr>
          <p:nvPr/>
        </p:nvPicPr>
        <p:blipFill>
          <a:blip r:embed="rId3" cstate="print"/>
          <a:srcRect/>
          <a:stretch>
            <a:fillRect/>
          </a:stretch>
        </p:blipFill>
        <p:spPr bwMode="auto">
          <a:xfrm>
            <a:off x="3203848" y="2996952"/>
            <a:ext cx="2524125" cy="838200"/>
          </a:xfrm>
          <a:prstGeom prst="rect">
            <a:avLst/>
          </a:prstGeom>
          <a:noFill/>
          <a:ln w="9525">
            <a:noFill/>
            <a:miter lim="800000"/>
            <a:headEnd/>
            <a:tailEnd/>
          </a:ln>
        </p:spPr>
      </p:pic>
      <p:sp>
        <p:nvSpPr>
          <p:cNvPr id="9" name="Содержимое 2"/>
          <p:cNvSpPr txBox="1">
            <a:spLocks/>
          </p:cNvSpPr>
          <p:nvPr/>
        </p:nvSpPr>
        <p:spPr>
          <a:xfrm>
            <a:off x="179512" y="4077072"/>
            <a:ext cx="8964488" cy="1756792"/>
          </a:xfrm>
          <a:prstGeom prst="rect">
            <a:avLst/>
          </a:prstGeom>
        </p:spPr>
        <p:txBody>
          <a:bodyPr vert="horz" lIns="91440" tIns="45720" rIns="91440" bIns="45720" rtlCol="0">
            <a:normAutofit/>
          </a:bodyPr>
          <a:lstStyle/>
          <a:p>
            <a:pPr marL="342900" lvl="0" indent="-342900" algn="just">
              <a:spcBef>
                <a:spcPct val="20000"/>
              </a:spcBef>
            </a:pPr>
            <a:r>
              <a:rPr lang="ru-RU" sz="2900" dirty="0" smtClean="0">
                <a:latin typeface="Times New Roman" pitchFamily="18" charset="0"/>
                <a:cs typeface="Times New Roman" pitchFamily="18" charset="0"/>
              </a:rPr>
              <a:t>	</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Содержимое 2"/>
          <p:cNvSpPr txBox="1">
            <a:spLocks/>
          </p:cNvSpPr>
          <p:nvPr/>
        </p:nvSpPr>
        <p:spPr>
          <a:xfrm>
            <a:off x="179512" y="3645024"/>
            <a:ext cx="8784976" cy="1224136"/>
          </a:xfrm>
          <a:prstGeom prst="rect">
            <a:avLst/>
          </a:prstGeom>
        </p:spPr>
        <p:txBody>
          <a:bodyPr vert="horz" lIns="91440" tIns="45720" rIns="91440" bIns="45720" rtlCol="0">
            <a:normAutofit fontScale="70000" lnSpcReduction="20000"/>
          </a:bodyPr>
          <a:lstStyle/>
          <a:p>
            <a:pPr algn="just"/>
            <a:r>
              <a:rPr lang="ru-RU" sz="2600" dirty="0" smtClean="0">
                <a:latin typeface="Times New Roman" pitchFamily="18" charset="0"/>
                <a:cs typeface="Times New Roman" pitchFamily="18" charset="0"/>
              </a:rPr>
              <a:t>Перейдем к спектрам. </a:t>
            </a:r>
          </a:p>
          <a:p>
            <a:pPr algn="just"/>
            <a:r>
              <a:rPr lang="ru-RU" sz="2600" dirty="0" smtClean="0">
                <a:latin typeface="Times New Roman" pitchFamily="18" charset="0"/>
                <a:cs typeface="Times New Roman" pitchFamily="18" charset="0"/>
              </a:rPr>
              <a:t>В теоретическом анализе удобно использовать понятие </a:t>
            </a:r>
            <a:r>
              <a:rPr lang="ru-RU" sz="2600" b="1" i="1" dirty="0" smtClean="0">
                <a:latin typeface="Times New Roman" pitchFamily="18" charset="0"/>
                <a:cs typeface="Times New Roman" pitchFamily="18" charset="0"/>
              </a:rPr>
              <a:t>математического</a:t>
            </a:r>
            <a:r>
              <a:rPr lang="ru-RU" sz="2600" dirty="0" smtClean="0">
                <a:latin typeface="Times New Roman" pitchFamily="18" charset="0"/>
                <a:cs typeface="Times New Roman" pitchFamily="18" charset="0"/>
              </a:rPr>
              <a:t> (двухстороннего) спектра </a:t>
            </a:r>
            <a:r>
              <a:rPr lang="en-GB" sz="2600" i="1" dirty="0" err="1" smtClean="0">
                <a:latin typeface="Times New Roman" pitchFamily="18" charset="0"/>
                <a:cs typeface="Times New Roman" pitchFamily="18" charset="0"/>
              </a:rPr>
              <a:t>S</a:t>
            </a:r>
            <a:r>
              <a:rPr lang="en-GB" sz="2600" i="1" baseline="-25000" dirty="0" err="1" smtClean="0">
                <a:latin typeface="Times New Roman" pitchFamily="18" charset="0"/>
                <a:cs typeface="Times New Roman" pitchFamily="18" charset="0"/>
              </a:rPr>
              <a:t>x</a:t>
            </a:r>
            <a:r>
              <a:rPr lang="ru-RU" sz="2600" dirty="0" smtClean="0">
                <a:latin typeface="Times New Roman" pitchFamily="18" charset="0"/>
                <a:cs typeface="Times New Roman" pitchFamily="18" charset="0"/>
              </a:rPr>
              <a:t>(</a:t>
            </a:r>
            <a:r>
              <a:rPr lang="el-GR" sz="2600" i="1" dirty="0" smtClean="0">
                <a:latin typeface="Times New Roman"/>
                <a:cs typeface="Times New Roman"/>
              </a:rPr>
              <a:t>ω</a:t>
            </a:r>
            <a:r>
              <a:rPr lang="ru-RU" sz="2600" dirty="0" smtClean="0">
                <a:latin typeface="Times New Roman" pitchFamily="18" charset="0"/>
                <a:cs typeface="Times New Roman" pitchFamily="18" charset="0"/>
              </a:rPr>
              <a:t>), определенного для отрицательных и положительных угловых частот </a:t>
            </a:r>
            <a:r>
              <a:rPr lang="el-GR" sz="2600" i="1" dirty="0" smtClean="0">
                <a:latin typeface="Times New Roman"/>
                <a:cs typeface="Times New Roman"/>
              </a:rPr>
              <a:t>ω</a:t>
            </a:r>
            <a:r>
              <a:rPr lang="ru-RU" sz="2600" i="1" dirty="0" smtClean="0">
                <a:latin typeface="Times New Roman" pitchFamily="18" charset="0"/>
                <a:cs typeface="Times New Roman" pitchFamily="18" charset="0"/>
              </a:rPr>
              <a:t> </a:t>
            </a:r>
            <a:r>
              <a:rPr lang="en-GB" sz="2600" dirty="0" smtClean="0">
                <a:latin typeface="Times New Roman" pitchFamily="18" charset="0"/>
                <a:cs typeface="Times New Roman" pitchFamily="18" charset="0"/>
                <a:sym typeface="Symbol"/>
              </a:rPr>
              <a:t></a:t>
            </a:r>
            <a:r>
              <a:rPr lang="ru-RU" sz="2600" dirty="0" smtClean="0">
                <a:latin typeface="Times New Roman" pitchFamily="18" charset="0"/>
                <a:cs typeface="Times New Roman" pitchFamily="18" charset="0"/>
              </a:rPr>
              <a:t>(–</a:t>
            </a:r>
            <a:r>
              <a:rPr lang="ru-RU" sz="2600" dirty="0" smtClean="0">
                <a:latin typeface="Times New Roman" pitchFamily="18" charset="0"/>
                <a:cs typeface="Times New Roman" pitchFamily="18" charset="0"/>
                <a:sym typeface="Symbol"/>
              </a:rPr>
              <a:t></a:t>
            </a:r>
            <a:r>
              <a:rPr lang="ru-RU" sz="2600"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sym typeface="Symbol"/>
              </a:rPr>
              <a:t></a:t>
            </a:r>
            <a:r>
              <a:rPr lang="ru-RU" sz="2600" dirty="0" smtClean="0">
                <a:latin typeface="Times New Roman" pitchFamily="18" charset="0"/>
                <a:cs typeface="Times New Roman" pitchFamily="18" charset="0"/>
              </a:rPr>
              <a:t>). Этот спектр и функция корреляции </a:t>
            </a:r>
            <a:r>
              <a:rPr lang="el-GR" sz="2800" i="1" dirty="0" smtClean="0">
                <a:latin typeface="Times New Roman"/>
                <a:cs typeface="Times New Roman"/>
              </a:rPr>
              <a:t>Φ</a:t>
            </a:r>
            <a:r>
              <a:rPr lang="en-GB" sz="2600" i="1" baseline="-25000" dirty="0" smtClean="0">
                <a:latin typeface="Times New Roman" pitchFamily="18" charset="0"/>
                <a:cs typeface="Times New Roman" pitchFamily="18" charset="0"/>
              </a:rPr>
              <a:t>x</a:t>
            </a:r>
            <a:r>
              <a:rPr lang="ru-RU" sz="2600" dirty="0" smtClean="0">
                <a:latin typeface="Times New Roman" pitchFamily="18" charset="0"/>
                <a:cs typeface="Times New Roman" pitchFamily="18" charset="0"/>
              </a:rPr>
              <a:t>(</a:t>
            </a:r>
            <a:r>
              <a:rPr lang="en-GB" sz="2600" i="1" dirty="0" smtClean="0">
                <a:latin typeface="Times New Roman" pitchFamily="18" charset="0"/>
                <a:cs typeface="Times New Roman" pitchFamily="18" charset="0"/>
              </a:rPr>
              <a:t>t</a:t>
            </a:r>
            <a:r>
              <a:rPr lang="ru-RU" sz="2600" dirty="0" smtClean="0">
                <a:latin typeface="Times New Roman" pitchFamily="18" charset="0"/>
                <a:cs typeface="Times New Roman" pitchFamily="18" charset="0"/>
              </a:rPr>
              <a:t>) являются парой Фурье–сопряженных функций:</a:t>
            </a:r>
            <a:endParaRPr kumimoji="0" lang="ru-RU"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4" name="Picture 6"/>
          <p:cNvPicPr>
            <a:picLocks noChangeAspect="1" noChangeArrowheads="1"/>
          </p:cNvPicPr>
          <p:nvPr/>
        </p:nvPicPr>
        <p:blipFill>
          <a:blip r:embed="rId4" cstate="print"/>
          <a:srcRect/>
          <a:stretch>
            <a:fillRect/>
          </a:stretch>
        </p:blipFill>
        <p:spPr bwMode="auto">
          <a:xfrm>
            <a:off x="2262544" y="4821128"/>
            <a:ext cx="4037648" cy="1920240"/>
          </a:xfrm>
          <a:prstGeom prst="rect">
            <a:avLst/>
          </a:prstGeom>
          <a:noFill/>
          <a:ln w="9525">
            <a:noFill/>
            <a:miter lim="800000"/>
            <a:headEnd/>
            <a:tailEnd/>
          </a:ln>
        </p:spPr>
      </p:pic>
      <p:sp>
        <p:nvSpPr>
          <p:cNvPr id="11" name="Номер слайда 10"/>
          <p:cNvSpPr>
            <a:spLocks noGrp="1"/>
          </p:cNvSpPr>
          <p:nvPr>
            <p:ph type="sldNum" sz="quarter" idx="12"/>
          </p:nvPr>
        </p:nvSpPr>
        <p:spPr/>
        <p:txBody>
          <a:bodyPr/>
          <a:lstStyle/>
          <a:p>
            <a:fld id="{725C68B6-61C2-468F-89AB-4B9F7531AA68}" type="slidenum">
              <a:rPr lang="ru-RU" smtClean="0"/>
              <a:pPr/>
              <a:t>6</a:t>
            </a:fld>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8614"/>
            <a:ext cx="8229600" cy="634082"/>
          </a:xfrm>
        </p:spPr>
        <p:txBody>
          <a:bodyPr>
            <a:noAutofit/>
          </a:bodyPr>
          <a:lstStyle/>
          <a:p>
            <a:r>
              <a:rPr lang="ru-RU" sz="3200" b="1" dirty="0" smtClean="0">
                <a:latin typeface="Times New Roman" pitchFamily="18" charset="0"/>
                <a:cs typeface="Times New Roman" pitchFamily="18" charset="0"/>
              </a:rPr>
              <a:t>Спектр</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72008" y="620688"/>
            <a:ext cx="8964488" cy="1180728"/>
          </a:xfrm>
        </p:spPr>
        <p:txBody>
          <a:bodyPr>
            <a:normAutofit lnSpcReduction="10000"/>
          </a:bodyPr>
          <a:lstStyle/>
          <a:p>
            <a:pPr algn="just">
              <a:buNone/>
            </a:pPr>
            <a:r>
              <a:rPr lang="ru-RU" sz="1800" dirty="0" smtClean="0"/>
              <a:t>	</a:t>
            </a:r>
            <a:r>
              <a:rPr lang="ru-RU" sz="1800" dirty="0" smtClean="0">
                <a:latin typeface="Times New Roman" pitchFamily="18" charset="0"/>
                <a:cs typeface="Times New Roman" pitchFamily="18" charset="0"/>
              </a:rPr>
              <a:t>Подставим во второе соотношение системы </a:t>
            </a:r>
            <a:r>
              <a:rPr lang="en-GB" sz="1800" i="1" dirty="0" smtClean="0">
                <a:latin typeface="Times New Roman" pitchFamily="18" charset="0"/>
                <a:cs typeface="Times New Roman" pitchFamily="18" charset="0"/>
              </a:rPr>
              <a:t>t</a:t>
            </a:r>
            <a:r>
              <a:rPr lang="ru-RU" sz="1800" dirty="0" smtClean="0">
                <a:latin typeface="Times New Roman" pitchFamily="18" charset="0"/>
                <a:cs typeface="Times New Roman" pitchFamily="18" charset="0"/>
              </a:rPr>
              <a:t> =0 и учтём, что </a:t>
            </a:r>
            <a:r>
              <a:rPr lang="en-GB" sz="1800" dirty="0" smtClean="0">
                <a:latin typeface="Times New Roman" pitchFamily="18" charset="0"/>
                <a:cs typeface="Times New Roman" pitchFamily="18" charset="0"/>
              </a:rPr>
              <a:t>exp</a:t>
            </a:r>
            <a:r>
              <a:rPr lang="ru-RU" sz="1800" dirty="0" smtClean="0">
                <a:latin typeface="Times New Roman" pitchFamily="18" charset="0"/>
                <a:cs typeface="Times New Roman" pitchFamily="18" charset="0"/>
              </a:rPr>
              <a:t>(0) =1. Учтём затем определение полной мощности случайного процесса через функцию корреляции, представленное соотношением. В результате получим соотношение, разъясняющее смысл спектра процесса:</a:t>
            </a:r>
            <a:endParaRPr lang="ru-RU" sz="18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2771800" y="1614686"/>
            <a:ext cx="3429000" cy="1238250"/>
          </a:xfrm>
          <a:prstGeom prst="rect">
            <a:avLst/>
          </a:prstGeom>
          <a:noFill/>
          <a:ln w="9525">
            <a:noFill/>
            <a:miter lim="800000"/>
            <a:headEnd/>
            <a:tailEnd/>
          </a:ln>
        </p:spPr>
      </p:pic>
      <p:sp>
        <p:nvSpPr>
          <p:cNvPr id="5" name="Прямоугольник 4"/>
          <p:cNvSpPr/>
          <p:nvPr/>
        </p:nvSpPr>
        <p:spPr>
          <a:xfrm>
            <a:off x="323528" y="2664852"/>
            <a:ext cx="8568952" cy="1754326"/>
          </a:xfrm>
          <a:prstGeom prst="rect">
            <a:avLst/>
          </a:prstGeom>
        </p:spPr>
        <p:txBody>
          <a:bodyPr wrap="square">
            <a:spAutoFit/>
          </a:bodyPr>
          <a:lstStyle/>
          <a:p>
            <a:r>
              <a:rPr lang="ru-RU" dirty="0" smtClean="0">
                <a:latin typeface="Times New Roman" pitchFamily="18" charset="0"/>
                <a:cs typeface="Times New Roman" pitchFamily="18" charset="0"/>
              </a:rPr>
              <a:t>– спектр есть разложение полной мощности процесса по частоте. Здесь учтено свойство чётности спектра, позволившее перейти к интегрированию только по положительным частотам.</a:t>
            </a:r>
          </a:p>
          <a:p>
            <a:r>
              <a:rPr lang="ru-RU" dirty="0" smtClean="0">
                <a:latin typeface="Times New Roman" pitchFamily="18" charset="0"/>
                <a:cs typeface="Times New Roman" pitchFamily="18" charset="0"/>
              </a:rPr>
              <a:t>В измерениях используется так называемый </a:t>
            </a:r>
            <a:r>
              <a:rPr lang="ru-RU" b="1" i="1" dirty="0" smtClean="0">
                <a:latin typeface="Times New Roman" pitchFamily="18" charset="0"/>
                <a:cs typeface="Times New Roman" pitchFamily="18" charset="0"/>
              </a:rPr>
              <a:t>физический спектр</a:t>
            </a:r>
            <a:r>
              <a:rPr lang="ru-RU" dirty="0" smtClean="0">
                <a:latin typeface="Times New Roman" pitchFamily="18" charset="0"/>
                <a:cs typeface="Times New Roman" pitchFamily="18" charset="0"/>
              </a:rPr>
              <a:t> &lt;</a:t>
            </a:r>
            <a:r>
              <a:rPr lang="en-GB" i="1" dirty="0" smtClean="0">
                <a:latin typeface="Times New Roman" pitchFamily="18" charset="0"/>
                <a:cs typeface="Times New Roman" pitchFamily="18" charset="0"/>
              </a:rPr>
              <a:t>x</a:t>
            </a:r>
            <a:r>
              <a:rPr lang="ru-RU" baseline="30000" dirty="0" smtClean="0">
                <a:latin typeface="Times New Roman" pitchFamily="18" charset="0"/>
                <a:cs typeface="Times New Roman" pitchFamily="18" charset="0"/>
              </a:rPr>
              <a:t>2</a:t>
            </a:r>
            <a:r>
              <a:rPr lang="ru-RU" dirty="0" smtClean="0">
                <a:latin typeface="Times New Roman" pitchFamily="18" charset="0"/>
                <a:cs typeface="Times New Roman" pitchFamily="18" charset="0"/>
              </a:rPr>
              <a:t>&gt;</a:t>
            </a:r>
            <a:r>
              <a:rPr lang="en-GB" i="1" baseline="-25000" dirty="0" smtClean="0">
                <a:latin typeface="Times New Roman" pitchFamily="18" charset="0"/>
                <a:cs typeface="Times New Roman" pitchFamily="18" charset="0"/>
              </a:rPr>
              <a:t>f</a:t>
            </a:r>
            <a:r>
              <a:rPr lang="ru-RU" dirty="0" smtClean="0">
                <a:latin typeface="Times New Roman" pitchFamily="18" charset="0"/>
                <a:cs typeface="Times New Roman" pitchFamily="18" charset="0"/>
              </a:rPr>
              <a:t>. Он является односторонним и определён для циклической частоты </a:t>
            </a:r>
            <a:r>
              <a:rPr lang="en-GB" i="1" dirty="0" smtClean="0">
                <a:latin typeface="Times New Roman" pitchFamily="18" charset="0"/>
                <a:cs typeface="Times New Roman" pitchFamily="18" charset="0"/>
              </a:rPr>
              <a:t>f</a:t>
            </a:r>
            <a:r>
              <a:rPr lang="ru-RU" dirty="0" smtClean="0">
                <a:latin typeface="Times New Roman" pitchFamily="18" charset="0"/>
                <a:cs typeface="Times New Roman" pitchFamily="18" charset="0"/>
              </a:rPr>
              <a:t>=</a:t>
            </a:r>
            <a:r>
              <a:rPr lang="el-GR" i="1" dirty="0" smtClean="0">
                <a:latin typeface="Times New Roman" pitchFamily="18" charset="0"/>
                <a:cs typeface="Times New Roman" pitchFamily="18" charset="0"/>
              </a:rPr>
              <a:t>ω</a:t>
            </a:r>
            <a:r>
              <a:rPr lang="ru-RU" dirty="0" smtClean="0">
                <a:latin typeface="Times New Roman" pitchFamily="18" charset="0"/>
                <a:cs typeface="Times New Roman" pitchFamily="18" charset="0"/>
              </a:rPr>
              <a:t>/2</a:t>
            </a:r>
            <a:r>
              <a:rPr lang="el-GR" i="1" dirty="0" smtClean="0">
                <a:latin typeface="Times New Roman" pitchFamily="18" charset="0"/>
                <a:cs typeface="Times New Roman" pitchFamily="18" charset="0"/>
              </a:rPr>
              <a:t>π</a:t>
            </a:r>
            <a:r>
              <a:rPr lang="ru-RU" dirty="0" smtClean="0">
                <a:latin typeface="Times New Roman" pitchFamily="18" charset="0"/>
                <a:cs typeface="Times New Roman" pitchFamily="18" charset="0"/>
              </a:rPr>
              <a:t>, </a:t>
            </a:r>
            <a:r>
              <a:rPr lang="en-GB" i="1" dirty="0" smtClean="0">
                <a:latin typeface="Times New Roman" pitchFamily="18" charset="0"/>
                <a:cs typeface="Times New Roman" pitchFamily="18" charset="0"/>
              </a:rPr>
              <a:t>f</a:t>
            </a:r>
            <a:r>
              <a:rPr lang="en-GB" dirty="0" smtClean="0">
                <a:latin typeface="Times New Roman" pitchFamily="18" charset="0"/>
                <a:cs typeface="Times New Roman" pitchFamily="18" charset="0"/>
                <a:sym typeface="Symbol"/>
              </a:rPr>
              <a:t></a:t>
            </a:r>
            <a:r>
              <a:rPr lang="ru-RU" dirty="0" smtClean="0">
                <a:latin typeface="Times New Roman" pitchFamily="18" charset="0"/>
                <a:cs typeface="Times New Roman" pitchFamily="18" charset="0"/>
              </a:rPr>
              <a:t>0. Учитывая смысл спектра, для физического спектра имеем:</a:t>
            </a:r>
            <a:endParaRPr lang="ru-RU" dirty="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3" cstate="print"/>
          <a:srcRect/>
          <a:stretch>
            <a:fillRect/>
          </a:stretch>
        </p:blipFill>
        <p:spPr bwMode="auto">
          <a:xfrm>
            <a:off x="2699792" y="4374232"/>
            <a:ext cx="3486150" cy="1143000"/>
          </a:xfrm>
          <a:prstGeom prst="rect">
            <a:avLst/>
          </a:prstGeom>
          <a:noFill/>
          <a:ln w="9525">
            <a:noFill/>
            <a:miter lim="800000"/>
            <a:headEnd/>
            <a:tailEnd/>
          </a:ln>
        </p:spPr>
      </p:pic>
      <p:sp>
        <p:nvSpPr>
          <p:cNvPr id="7" name="Прямоугольник 6"/>
          <p:cNvSpPr/>
          <p:nvPr/>
        </p:nvSpPr>
        <p:spPr>
          <a:xfrm>
            <a:off x="107504" y="5373216"/>
            <a:ext cx="8856984" cy="923330"/>
          </a:xfrm>
          <a:prstGeom prst="rect">
            <a:avLst/>
          </a:prstGeom>
        </p:spPr>
        <p:txBody>
          <a:bodyPr wrap="square">
            <a:spAutoFit/>
          </a:bodyPr>
          <a:lstStyle/>
          <a:p>
            <a:r>
              <a:rPr lang="ru-RU" dirty="0" smtClean="0">
                <a:latin typeface="Times New Roman" pitchFamily="18" charset="0"/>
                <a:cs typeface="Times New Roman" pitchFamily="18" charset="0"/>
              </a:rPr>
              <a:t>Сравнивая два представленных разложения полной мощности процесса по частоте, найдем связь между физическим (односторонним) и математическим (двухсторонним) спектрами:</a:t>
            </a:r>
            <a:endParaRPr lang="ru-RU" dirty="0">
              <a:latin typeface="Times New Roman" pitchFamily="18" charset="0"/>
              <a:cs typeface="Times New Roman" pitchFamily="18" charset="0"/>
            </a:endParaRPr>
          </a:p>
        </p:txBody>
      </p:sp>
      <p:pic>
        <p:nvPicPr>
          <p:cNvPr id="3076" name="Picture 4"/>
          <p:cNvPicPr>
            <a:picLocks noChangeAspect="1" noChangeArrowheads="1"/>
          </p:cNvPicPr>
          <p:nvPr/>
        </p:nvPicPr>
        <p:blipFill>
          <a:blip r:embed="rId4" cstate="print"/>
          <a:srcRect/>
          <a:stretch>
            <a:fillRect/>
          </a:stretch>
        </p:blipFill>
        <p:spPr bwMode="auto">
          <a:xfrm>
            <a:off x="2339752" y="5949280"/>
            <a:ext cx="3733800" cy="781050"/>
          </a:xfrm>
          <a:prstGeom prst="rect">
            <a:avLst/>
          </a:prstGeom>
          <a:noFill/>
          <a:ln w="9525">
            <a:noFill/>
            <a:miter lim="800000"/>
            <a:headEnd/>
            <a:tailEnd/>
          </a:ln>
        </p:spPr>
      </p:pic>
      <p:sp>
        <p:nvSpPr>
          <p:cNvPr id="9" name="Номер слайда 8"/>
          <p:cNvSpPr>
            <a:spLocks noGrp="1"/>
          </p:cNvSpPr>
          <p:nvPr>
            <p:ph type="sldNum" sz="quarter" idx="12"/>
          </p:nvPr>
        </p:nvSpPr>
        <p:spPr/>
        <p:txBody>
          <a:bodyPr/>
          <a:lstStyle/>
          <a:p>
            <a:fld id="{725C68B6-61C2-468F-89AB-4B9F7531AA68}" type="slidenum">
              <a:rPr lang="ru-RU" smtClean="0"/>
              <a:pPr/>
              <a:t>7</a:t>
            </a:fld>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5563"/>
            <a:ext cx="8229600" cy="562074"/>
          </a:xfrm>
        </p:spPr>
        <p:txBody>
          <a:bodyPr>
            <a:noAutofit/>
          </a:bodyPr>
          <a:lstStyle/>
          <a:p>
            <a:r>
              <a:rPr lang="ru-RU" sz="3200" b="1" dirty="0" smtClean="0">
                <a:latin typeface="Times New Roman" pitchFamily="18" charset="0"/>
                <a:cs typeface="Times New Roman" pitchFamily="18" charset="0"/>
              </a:rPr>
              <a:t>Тепловой шум</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395536" y="476672"/>
            <a:ext cx="8229600" cy="792088"/>
          </a:xfrm>
        </p:spPr>
        <p:txBody>
          <a:bodyPr>
            <a:normAutofit fontScale="47500" lnSpcReduction="20000"/>
          </a:bodyPr>
          <a:lstStyle/>
          <a:p>
            <a:pPr>
              <a:buNone/>
            </a:pPr>
            <a:r>
              <a:rPr lang="ru-RU" dirty="0" smtClean="0">
                <a:latin typeface="Times New Roman" pitchFamily="18" charset="0"/>
                <a:cs typeface="Times New Roman" pitchFamily="18" charset="0"/>
              </a:rPr>
              <a:t>	Условие существования теплового шума – наличие диссипации энергии.</a:t>
            </a:r>
          </a:p>
          <a:p>
            <a:pPr>
              <a:buNone/>
            </a:pPr>
            <a:r>
              <a:rPr lang="ru-RU" dirty="0" smtClean="0">
                <a:latin typeface="Times New Roman" pitchFamily="18" charset="0"/>
                <a:cs typeface="Times New Roman" pitchFamily="18" charset="0"/>
              </a:rPr>
              <a:t>	Рассмотрим идеальный резистор (Рис.), имеющий сопротивление </a:t>
            </a:r>
            <a:r>
              <a:rPr lang="en-GB" i="1" dirty="0" smtClean="0">
                <a:latin typeface="Times New Roman" pitchFamily="18" charset="0"/>
                <a:cs typeface="Times New Roman" pitchFamily="18" charset="0"/>
              </a:rPr>
              <a:t>R</a:t>
            </a:r>
            <a:r>
              <a:rPr lang="en-GB"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и находящийся в термостате при абсолютной температуре </a:t>
            </a:r>
            <a:r>
              <a:rPr lang="en-GB" i="1" dirty="0" smtClean="0">
                <a:latin typeface="Times New Roman" pitchFamily="18" charset="0"/>
                <a:cs typeface="Times New Roman" pitchFamily="18" charset="0"/>
              </a:rPr>
              <a:t>T</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4099" name="Rectangle 3"/>
          <p:cNvSpPr>
            <a:spLocks noChangeArrowheads="1"/>
          </p:cNvSpPr>
          <p:nvPr/>
        </p:nvSpPr>
        <p:spPr bwMode="auto">
          <a:xfrm>
            <a:off x="107504" y="3914472"/>
            <a:ext cx="9036496"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выводах разомкнутого резистора (Рис.-а) проявляется эдс теплового шума </a:t>
            </a:r>
            <a:r>
              <a:rPr kumimoji="0" lang="en-US" sz="14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a:t>
            </a:r>
            <a:r>
              <a:rPr kumimoji="0" lang="en-US" sz="14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возникающая из-за хаотического (теплового) движения носителей тока внутри его.</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Спектр этого шума определяется формулой Найквиста:</a:t>
            </a:r>
            <a:r>
              <a:rPr kumimoji="0" lang="ru-RU" sz="7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100" name="Picture 4"/>
          <p:cNvPicPr>
            <a:picLocks noChangeAspect="1" noChangeArrowheads="1"/>
          </p:cNvPicPr>
          <p:nvPr/>
        </p:nvPicPr>
        <p:blipFill>
          <a:blip r:embed="rId2" cstate="print"/>
          <a:srcRect/>
          <a:stretch>
            <a:fillRect/>
          </a:stretch>
        </p:blipFill>
        <p:spPr bwMode="auto">
          <a:xfrm>
            <a:off x="2843808" y="4581128"/>
            <a:ext cx="3467100" cy="619125"/>
          </a:xfrm>
          <a:prstGeom prst="rect">
            <a:avLst/>
          </a:prstGeom>
          <a:noFill/>
          <a:ln w="9525">
            <a:noFill/>
            <a:miter lim="800000"/>
            <a:headEnd/>
            <a:tailEnd/>
          </a:ln>
        </p:spPr>
      </p:pic>
      <p:sp>
        <p:nvSpPr>
          <p:cNvPr id="7" name="Прямоугольник 6"/>
          <p:cNvSpPr/>
          <p:nvPr/>
        </p:nvSpPr>
        <p:spPr>
          <a:xfrm>
            <a:off x="360040" y="4941168"/>
            <a:ext cx="8388424" cy="584775"/>
          </a:xfrm>
          <a:prstGeom prst="rect">
            <a:avLst/>
          </a:prstGeom>
        </p:spPr>
        <p:txBody>
          <a:bodyPr wrap="square">
            <a:spAutoFit/>
          </a:bodyPr>
          <a:lstStyle/>
          <a:p>
            <a:r>
              <a:rPr lang="ru-RU" sz="1600" dirty="0" smtClean="0">
                <a:latin typeface="Times New Roman" pitchFamily="18" charset="0"/>
                <a:cs typeface="Times New Roman" pitchFamily="18" charset="0"/>
              </a:rPr>
              <a:t>Здесь </a:t>
            </a:r>
            <a:r>
              <a:rPr lang="en-US" sz="1600" i="1" dirty="0" smtClean="0">
                <a:latin typeface="Times New Roman" pitchFamily="18" charset="0"/>
                <a:cs typeface="Times New Roman" pitchFamily="18" charset="0"/>
              </a:rPr>
              <a:t>k</a:t>
            </a:r>
            <a:r>
              <a:rPr lang="ru-RU" sz="1600" dirty="0" smtClean="0">
                <a:latin typeface="Times New Roman" pitchFamily="18" charset="0"/>
                <a:cs typeface="Times New Roman" pitchFamily="18" charset="0"/>
              </a:rPr>
              <a:t> = 1.38</a:t>
            </a:r>
            <a:r>
              <a:rPr lang="ru-RU" sz="1600" dirty="0" smtClean="0">
                <a:latin typeface="Times New Roman" pitchFamily="18" charset="0"/>
                <a:cs typeface="Times New Roman" pitchFamily="18" charset="0"/>
                <a:sym typeface="Symbol"/>
              </a:rPr>
              <a:t></a:t>
            </a:r>
            <a:r>
              <a:rPr lang="ru-RU" sz="1600" dirty="0" smtClean="0">
                <a:latin typeface="Times New Roman" pitchFamily="18" charset="0"/>
                <a:cs typeface="Times New Roman" pitchFamily="18" charset="0"/>
              </a:rPr>
              <a:t>10</a:t>
            </a:r>
            <a:r>
              <a:rPr lang="ru-RU" sz="1600" baseline="30000" dirty="0" smtClean="0">
                <a:latin typeface="Times New Roman" pitchFamily="18" charset="0"/>
                <a:cs typeface="Times New Roman" pitchFamily="18" charset="0"/>
              </a:rPr>
              <a:t>–23</a:t>
            </a:r>
            <a:r>
              <a:rPr lang="ru-RU" sz="1600" dirty="0" smtClean="0">
                <a:latin typeface="Times New Roman" pitchFamily="18" charset="0"/>
                <a:cs typeface="Times New Roman" pitchFamily="18" charset="0"/>
              </a:rPr>
              <a:t> Дж/</a:t>
            </a:r>
            <a:r>
              <a:rPr lang="ru-RU" sz="1600" dirty="0" smtClean="0">
                <a:latin typeface="Times New Roman" pitchFamily="18" charset="0"/>
                <a:cs typeface="Times New Roman" pitchFamily="18" charset="0"/>
                <a:sym typeface="Symbol"/>
              </a:rPr>
              <a:t></a:t>
            </a:r>
            <a:r>
              <a:rPr lang="ru-RU" sz="1600" dirty="0" smtClean="0">
                <a:latin typeface="Times New Roman" pitchFamily="18" charset="0"/>
                <a:cs typeface="Times New Roman" pitchFamily="18" charset="0"/>
              </a:rPr>
              <a:t>К – постоянная Больцмана.</a:t>
            </a:r>
          </a:p>
          <a:p>
            <a:r>
              <a:rPr lang="ru-RU" sz="1600" dirty="0" smtClean="0">
                <a:latin typeface="Times New Roman" pitchFamily="18" charset="0"/>
                <a:cs typeface="Times New Roman" pitchFamily="18" charset="0"/>
              </a:rPr>
              <a:t>При замыкании выводов резистора (Рис. -б) через перемычку потечёт шумовой ток </a:t>
            </a:r>
            <a:r>
              <a:rPr lang="en-US" sz="1600" i="1" dirty="0" err="1" smtClean="0">
                <a:latin typeface="Times New Roman" pitchFamily="18" charset="0"/>
                <a:cs typeface="Times New Roman" pitchFamily="18" charset="0"/>
              </a:rPr>
              <a:t>i</a:t>
            </a:r>
            <a:r>
              <a:rPr lang="en-US" sz="1600" baseline="-25000" dirty="0" err="1" smtClean="0">
                <a:latin typeface="Times New Roman" pitchFamily="18" charset="0"/>
                <a:cs typeface="Times New Roman" pitchFamily="18" charset="0"/>
              </a:rPr>
              <a:t>T</a:t>
            </a:r>
            <a:r>
              <a:rPr lang="ru-RU" sz="1600" dirty="0" smtClean="0">
                <a:latin typeface="Times New Roman" pitchFamily="18" charset="0"/>
                <a:cs typeface="Times New Roman" pitchFamily="18" charset="0"/>
              </a:rPr>
              <a:t>(</a:t>
            </a:r>
            <a:r>
              <a:rPr lang="en-US" sz="1600" i="1" dirty="0" smtClean="0">
                <a:latin typeface="Times New Roman" pitchFamily="18" charset="0"/>
                <a:cs typeface="Times New Roman" pitchFamily="18" charset="0"/>
              </a:rPr>
              <a:t>t</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sp>
        <p:nvSpPr>
          <p:cNvPr id="8" name="Прямоугольник 7"/>
          <p:cNvSpPr/>
          <p:nvPr/>
        </p:nvSpPr>
        <p:spPr>
          <a:xfrm>
            <a:off x="360040" y="5445224"/>
            <a:ext cx="7884368" cy="338554"/>
          </a:xfrm>
          <a:prstGeom prst="rect">
            <a:avLst/>
          </a:prstGeom>
        </p:spPr>
        <p:txBody>
          <a:bodyPr wrap="square">
            <a:spAutoFit/>
          </a:bodyPr>
          <a:lstStyle/>
          <a:p>
            <a:r>
              <a:rPr lang="ru-RU" sz="1600" dirty="0" smtClean="0">
                <a:latin typeface="Times New Roman" pitchFamily="18" charset="0"/>
                <a:cs typeface="Times New Roman" pitchFamily="18" charset="0"/>
              </a:rPr>
              <a:t>Формула Найквиста для спектра тока теплового шума выглядит следующим образом:</a:t>
            </a:r>
            <a:endParaRPr lang="ru-RU" sz="1600" dirty="0">
              <a:latin typeface="Times New Roman" pitchFamily="18" charset="0"/>
              <a:cs typeface="Times New Roman" pitchFamily="18" charset="0"/>
            </a:endParaRPr>
          </a:p>
        </p:txBody>
      </p:sp>
      <p:pic>
        <p:nvPicPr>
          <p:cNvPr id="4101" name="Picture 5"/>
          <p:cNvPicPr>
            <a:picLocks noChangeAspect="1" noChangeArrowheads="1"/>
          </p:cNvPicPr>
          <p:nvPr/>
        </p:nvPicPr>
        <p:blipFill>
          <a:blip r:embed="rId3" cstate="print"/>
          <a:srcRect/>
          <a:stretch>
            <a:fillRect/>
          </a:stretch>
        </p:blipFill>
        <p:spPr bwMode="auto">
          <a:xfrm>
            <a:off x="2699792" y="5767536"/>
            <a:ext cx="3343275" cy="685800"/>
          </a:xfrm>
          <a:prstGeom prst="rect">
            <a:avLst/>
          </a:prstGeom>
          <a:noFill/>
          <a:ln w="9525">
            <a:noFill/>
            <a:miter lim="800000"/>
            <a:headEnd/>
            <a:tailEnd/>
          </a:ln>
        </p:spPr>
      </p:pic>
      <p:sp>
        <p:nvSpPr>
          <p:cNvPr id="10" name="Прямоугольник 9"/>
          <p:cNvSpPr/>
          <p:nvPr/>
        </p:nvSpPr>
        <p:spPr>
          <a:xfrm>
            <a:off x="504056" y="6372036"/>
            <a:ext cx="6588224" cy="338554"/>
          </a:xfrm>
          <a:prstGeom prst="rect">
            <a:avLst/>
          </a:prstGeom>
        </p:spPr>
        <p:txBody>
          <a:bodyPr wrap="square">
            <a:spAutoFit/>
          </a:bodyPr>
          <a:lstStyle/>
          <a:p>
            <a:r>
              <a:rPr lang="ru-RU" sz="1600" dirty="0" smtClean="0">
                <a:latin typeface="Times New Roman" pitchFamily="18" charset="0"/>
                <a:cs typeface="Times New Roman" pitchFamily="18" charset="0"/>
              </a:rPr>
              <a:t>Здесь </a:t>
            </a:r>
            <a:r>
              <a:rPr lang="en-US" sz="1600" i="1" dirty="0" smtClean="0">
                <a:latin typeface="Times New Roman" pitchFamily="18" charset="0"/>
                <a:cs typeface="Times New Roman" pitchFamily="18" charset="0"/>
              </a:rPr>
              <a:t>G</a:t>
            </a:r>
            <a:r>
              <a:rPr lang="ru-RU" sz="1600" dirty="0" smtClean="0">
                <a:latin typeface="Times New Roman" pitchFamily="18" charset="0"/>
                <a:cs typeface="Times New Roman" pitchFamily="18" charset="0"/>
              </a:rPr>
              <a:t> = 1/</a:t>
            </a:r>
            <a:r>
              <a:rPr lang="en-US" sz="1600" i="1" dirty="0" smtClean="0">
                <a:latin typeface="Times New Roman" pitchFamily="18" charset="0"/>
                <a:cs typeface="Times New Roman" pitchFamily="18" charset="0"/>
              </a:rPr>
              <a:t>R </a:t>
            </a:r>
            <a:r>
              <a:rPr lang="ru-RU" sz="1600" dirty="0" smtClean="0">
                <a:latin typeface="Times New Roman" pitchFamily="18" charset="0"/>
                <a:cs typeface="Times New Roman" pitchFamily="18" charset="0"/>
              </a:rPr>
              <a:t>– проводимость резистора, выражаемая в сименсах [Сим].</a:t>
            </a:r>
            <a:endParaRPr lang="ru-RU" sz="1600" dirty="0">
              <a:latin typeface="Times New Roman" pitchFamily="18" charset="0"/>
              <a:cs typeface="Times New Roman" pitchFamily="18" charset="0"/>
            </a:endParaRPr>
          </a:p>
        </p:txBody>
      </p:sp>
      <p:sp>
        <p:nvSpPr>
          <p:cNvPr id="11" name="Номер слайда 10"/>
          <p:cNvSpPr>
            <a:spLocks noGrp="1"/>
          </p:cNvSpPr>
          <p:nvPr>
            <p:ph type="sldNum" sz="quarter" idx="12"/>
          </p:nvPr>
        </p:nvSpPr>
        <p:spPr/>
        <p:txBody>
          <a:bodyPr/>
          <a:lstStyle/>
          <a:p>
            <a:fld id="{725C68B6-61C2-468F-89AB-4B9F7531AA68}" type="slidenum">
              <a:rPr lang="ru-RU" smtClean="0"/>
              <a:pPr/>
              <a:t>8</a:t>
            </a:fld>
            <a:endParaRPr lang="ru-RU" dirty="0"/>
          </a:p>
        </p:txBody>
      </p:sp>
      <p:pic>
        <p:nvPicPr>
          <p:cNvPr id="30721" name="Picture 1"/>
          <p:cNvPicPr>
            <a:picLocks noChangeAspect="1" noChangeArrowheads="1"/>
          </p:cNvPicPr>
          <p:nvPr/>
        </p:nvPicPr>
        <p:blipFill>
          <a:blip r:embed="rId4" cstate="print"/>
          <a:srcRect/>
          <a:stretch>
            <a:fillRect/>
          </a:stretch>
        </p:blipFill>
        <p:spPr bwMode="auto">
          <a:xfrm>
            <a:off x="2123728" y="1124744"/>
            <a:ext cx="4772025" cy="2281238"/>
          </a:xfrm>
          <a:prstGeom prst="rect">
            <a:avLst/>
          </a:prstGeom>
          <a:noFill/>
          <a:ln w="9525">
            <a:noFill/>
            <a:miter lim="800000"/>
            <a:headEnd/>
            <a:tailEnd/>
          </a:ln>
        </p:spPr>
      </p:pic>
      <p:sp>
        <p:nvSpPr>
          <p:cNvPr id="13" name="Прямоугольник 12"/>
          <p:cNvSpPr/>
          <p:nvPr/>
        </p:nvSpPr>
        <p:spPr>
          <a:xfrm>
            <a:off x="1043608" y="3348281"/>
            <a:ext cx="6264696" cy="584775"/>
          </a:xfrm>
          <a:prstGeom prst="rect">
            <a:avLst/>
          </a:prstGeom>
        </p:spPr>
        <p:txBody>
          <a:bodyPr wrap="square">
            <a:spAutoFit/>
          </a:bodyPr>
          <a:lstStyle/>
          <a:p>
            <a:pPr algn="ctr"/>
            <a:r>
              <a:rPr lang="ru-RU" sz="1600" dirty="0" smtClean="0">
                <a:latin typeface="Times New Roman" pitchFamily="18" charset="0"/>
                <a:cs typeface="Times New Roman" pitchFamily="18" charset="0"/>
              </a:rPr>
              <a:t>Рис. 2.1. Идеальный резистор в термостате: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(а) разомкнутые выводы; (б) короткозамкнутые выводы</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490066"/>
          </a:xfrm>
        </p:spPr>
        <p:txBody>
          <a:bodyPr>
            <a:normAutofit fontScale="90000"/>
          </a:bodyPr>
          <a:lstStyle/>
          <a:p>
            <a:r>
              <a:rPr lang="ru-RU" dirty="0" smtClean="0">
                <a:latin typeface="Times New Roman" pitchFamily="18" charset="0"/>
                <a:cs typeface="Times New Roman" pitchFamily="18" charset="0"/>
              </a:rPr>
              <a:t>Учет квантовомеханических эффектов</a:t>
            </a:r>
            <a:endParaRPr lang="ru-RU" dirty="0"/>
          </a:p>
        </p:txBody>
      </p:sp>
      <p:sp>
        <p:nvSpPr>
          <p:cNvPr id="3" name="Содержимое 2"/>
          <p:cNvSpPr>
            <a:spLocks noGrp="1"/>
          </p:cNvSpPr>
          <p:nvPr>
            <p:ph idx="1"/>
          </p:nvPr>
        </p:nvSpPr>
        <p:spPr>
          <a:xfrm>
            <a:off x="179512" y="620688"/>
            <a:ext cx="8856984" cy="676672"/>
          </a:xfrm>
        </p:spPr>
        <p:txBody>
          <a:bodyPr>
            <a:normAutofit/>
          </a:bodyPr>
          <a:lstStyle/>
          <a:p>
            <a:pPr>
              <a:buNone/>
            </a:pPr>
            <a:r>
              <a:rPr lang="ru-RU" sz="1800" dirty="0" smtClean="0">
                <a:latin typeface="Times New Roman" pitchFamily="18" charset="0"/>
                <a:cs typeface="Times New Roman" pitchFamily="18" charset="0"/>
              </a:rPr>
              <a:t>	Учет квантовомеханических эффектов приводит к следующей модификации формулы Найквиста для спектра эдс теплового шума:</a:t>
            </a:r>
            <a:endParaRPr lang="ru-RU" sz="1800" dirty="0">
              <a:latin typeface="Times New Roman" pitchFamily="18" charset="0"/>
              <a:cs typeface="Times New Roman" pitchFamily="18" charset="0"/>
            </a:endParaRPr>
          </a:p>
        </p:txBody>
      </p:sp>
      <p:pic>
        <p:nvPicPr>
          <p:cNvPr id="20482" name="Picture 2"/>
          <p:cNvPicPr>
            <a:picLocks noChangeAspect="1" noChangeArrowheads="1"/>
          </p:cNvPicPr>
          <p:nvPr/>
        </p:nvPicPr>
        <p:blipFill>
          <a:blip r:embed="rId2" cstate="print"/>
          <a:srcRect/>
          <a:stretch>
            <a:fillRect/>
          </a:stretch>
        </p:blipFill>
        <p:spPr bwMode="auto">
          <a:xfrm>
            <a:off x="1751040" y="1238648"/>
            <a:ext cx="5066348" cy="934403"/>
          </a:xfrm>
          <a:prstGeom prst="rect">
            <a:avLst/>
          </a:prstGeom>
          <a:noFill/>
          <a:ln w="9525">
            <a:noFill/>
            <a:miter lim="800000"/>
            <a:headEnd/>
            <a:tailEnd/>
          </a:ln>
        </p:spPr>
      </p:pic>
      <p:sp>
        <p:nvSpPr>
          <p:cNvPr id="5" name="Прямоугольник 4"/>
          <p:cNvSpPr/>
          <p:nvPr/>
        </p:nvSpPr>
        <p:spPr>
          <a:xfrm>
            <a:off x="360040" y="2132856"/>
            <a:ext cx="8172400" cy="646331"/>
          </a:xfrm>
          <a:prstGeom prst="rect">
            <a:avLst/>
          </a:prstGeom>
        </p:spPr>
        <p:txBody>
          <a:bodyPr wrap="square">
            <a:spAutoFit/>
          </a:bodyPr>
          <a:lstStyle/>
          <a:p>
            <a:r>
              <a:rPr lang="ru-RU" dirty="0" smtClean="0">
                <a:latin typeface="Times New Roman" pitchFamily="18" charset="0"/>
                <a:cs typeface="Times New Roman" pitchFamily="18" charset="0"/>
              </a:rPr>
              <a:t>Здесь </a:t>
            </a:r>
            <a:r>
              <a:rPr lang="en-US" i="1" dirty="0" smtClean="0">
                <a:latin typeface="Times New Roman" pitchFamily="18" charset="0"/>
                <a:cs typeface="Times New Roman" pitchFamily="18" charset="0"/>
              </a:rPr>
              <a:t>h</a:t>
            </a:r>
            <a:r>
              <a:rPr lang="ru-RU" dirty="0" smtClean="0">
                <a:latin typeface="Times New Roman" pitchFamily="18" charset="0"/>
                <a:cs typeface="Times New Roman" pitchFamily="18" charset="0"/>
              </a:rPr>
              <a:t> = 6.626</a:t>
            </a:r>
            <a:r>
              <a:rPr lang="en-US" dirty="0" smtClean="0">
                <a:latin typeface="Times New Roman" pitchFamily="18" charset="0"/>
                <a:cs typeface="Times New Roman" pitchFamily="18" charset="0"/>
                <a:sym typeface="Symbol"/>
              </a:rPr>
              <a:t></a:t>
            </a:r>
            <a:r>
              <a:rPr lang="ru-RU" dirty="0" smtClean="0">
                <a:latin typeface="Times New Roman" pitchFamily="18" charset="0"/>
                <a:cs typeface="Times New Roman" pitchFamily="18" charset="0"/>
              </a:rPr>
              <a:t>10</a:t>
            </a:r>
            <a:r>
              <a:rPr lang="ru-RU" baseline="30000" dirty="0" smtClean="0">
                <a:latin typeface="Times New Roman" pitchFamily="18" charset="0"/>
                <a:cs typeface="Times New Roman" pitchFamily="18" charset="0"/>
              </a:rPr>
              <a:t>–34</a:t>
            </a:r>
            <a:r>
              <a:rPr lang="ru-RU" dirty="0" smtClean="0">
                <a:latin typeface="Times New Roman" pitchFamily="18" charset="0"/>
                <a:cs typeface="Times New Roman" pitchFamily="18" charset="0"/>
              </a:rPr>
              <a:t> Дж·с – постоянная Планка. Вид спектра теплового шума, полученный в рамках квантовой ФДТ, приведен на Рис</a:t>
            </a:r>
            <a:endParaRPr lang="ru-RU" dirty="0">
              <a:latin typeface="Times New Roman" pitchFamily="18" charset="0"/>
              <a:cs typeface="Times New Roman" pitchFamily="18" charset="0"/>
            </a:endParaRPr>
          </a:p>
        </p:txBody>
      </p:sp>
      <p:pic>
        <p:nvPicPr>
          <p:cNvPr id="20483" name="Picture 3"/>
          <p:cNvPicPr>
            <a:picLocks noChangeAspect="1" noChangeArrowheads="1"/>
          </p:cNvPicPr>
          <p:nvPr/>
        </p:nvPicPr>
        <p:blipFill>
          <a:blip r:embed="rId3" cstate="print"/>
          <a:srcRect/>
          <a:stretch>
            <a:fillRect/>
          </a:stretch>
        </p:blipFill>
        <p:spPr bwMode="auto">
          <a:xfrm>
            <a:off x="1763688" y="2708920"/>
            <a:ext cx="5395913" cy="2781776"/>
          </a:xfrm>
          <a:prstGeom prst="rect">
            <a:avLst/>
          </a:prstGeom>
          <a:noFill/>
          <a:ln w="9525">
            <a:noFill/>
            <a:miter lim="800000"/>
            <a:headEnd/>
            <a:tailEnd/>
          </a:ln>
        </p:spPr>
      </p:pic>
      <p:sp>
        <p:nvSpPr>
          <p:cNvPr id="20484" name="Rectangle 4"/>
          <p:cNvSpPr>
            <a:spLocks noChangeArrowheads="1"/>
          </p:cNvSpPr>
          <p:nvPr/>
        </p:nvSpPr>
        <p:spPr bwMode="auto">
          <a:xfrm>
            <a:off x="179512" y="5340825"/>
            <a:ext cx="878497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tab pos="2489200" algn="ctr"/>
              </a:tabLst>
            </a:pPr>
            <a:r>
              <a:rPr kumimoji="0" lang="ru-RU" sz="1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Верхняя частота, называемая также частотой среза, этого спектра равна </a:t>
            </a:r>
            <a:r>
              <a:rPr kumimoji="0" lang="en-GB" sz="15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f</a:t>
            </a:r>
            <a:r>
              <a:rPr kumimoji="0" lang="ru-RU" sz="1500" b="0"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в</a:t>
            </a:r>
            <a:r>
              <a:rPr kumimoji="0" lang="ru-RU" sz="15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en-GB" sz="15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kT</a:t>
            </a:r>
            <a:r>
              <a:rPr kumimoji="0" lang="ru-RU" sz="15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en-US" sz="15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h</a:t>
            </a:r>
            <a:r>
              <a:rPr kumimoji="0" lang="ru-RU" sz="15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1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tab pos="2489200" algn="ctr"/>
              </a:tabLst>
            </a:pPr>
            <a:r>
              <a:rPr kumimoji="0" lang="ru-RU" sz="1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 </a:t>
            </a:r>
            <a:r>
              <a:rPr kumimoji="0" lang="en-GB" sz="15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t>
            </a:r>
            <a:r>
              <a:rPr kumimoji="0" lang="ru-RU" sz="1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=300 </a:t>
            </a:r>
            <a:r>
              <a:rPr kumimoji="0" lang="ru-RU" sz="15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0</a:t>
            </a:r>
            <a:r>
              <a:rPr kumimoji="0" lang="ru-RU" sz="1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 данная частота равна 6.2</a:t>
            </a:r>
            <a:r>
              <a:rPr kumimoji="0" lang="ru-RU" sz="1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a:t>
            </a:r>
            <a:r>
              <a:rPr kumimoji="0" lang="ru-RU" sz="1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a:t>
            </a:r>
            <a:r>
              <a:rPr kumimoji="0" lang="ru-RU" sz="15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12</a:t>
            </a:r>
            <a:r>
              <a:rPr kumimoji="0" lang="ru-RU" sz="1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Гц = 6.2 ТГц. Это соответствует длине волны, составляющей 0.05 мм. Таким образом, вплоть до миллиметрового диапазона тепловой шум можно считать «белым», то есть не учитывать зависимость его спектра от частоты. Однако для криогенной радиотехники в диапазоне СВЧ зависимость спектра теплового шума от частоты может оказаться существенной.</a:t>
            </a:r>
            <a:r>
              <a:rPr kumimoji="0" lang="ru-RU" sz="15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 </a:t>
            </a:r>
            <a:endParaRPr kumimoji="0" lang="ru-RU" sz="1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endParaRPr>
          </a:p>
        </p:txBody>
      </p:sp>
      <p:sp>
        <p:nvSpPr>
          <p:cNvPr id="8" name="Номер слайда 7"/>
          <p:cNvSpPr>
            <a:spLocks noGrp="1"/>
          </p:cNvSpPr>
          <p:nvPr>
            <p:ph type="sldNum" sz="quarter" idx="12"/>
          </p:nvPr>
        </p:nvSpPr>
        <p:spPr/>
        <p:txBody>
          <a:bodyPr/>
          <a:lstStyle/>
          <a:p>
            <a:fld id="{725C68B6-61C2-468F-89AB-4B9F7531AA68}" type="slidenum">
              <a:rPr lang="ru-RU" smtClean="0"/>
              <a:pPr/>
              <a:t>9</a:t>
            </a:fld>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803</Words>
  <Application>Microsoft Office PowerPoint</Application>
  <PresentationFormat>Экран (4:3)</PresentationFormat>
  <Paragraphs>127</Paragraphs>
  <Slides>18</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18</vt:i4>
      </vt:variant>
    </vt:vector>
  </HeadingPairs>
  <TitlesOfParts>
    <vt:vector size="20" baseType="lpstr">
      <vt:lpstr>Тема Office</vt:lpstr>
      <vt:lpstr>Формула</vt:lpstr>
      <vt:lpstr>Основы теории случайных процессов и физики шумов</vt:lpstr>
      <vt:lpstr>Введение</vt:lpstr>
      <vt:lpstr>Шумы и современная физика</vt:lpstr>
      <vt:lpstr>Классификация и описание шумов</vt:lpstr>
      <vt:lpstr>Вероятностное описание случайных процессов</vt:lpstr>
      <vt:lpstr>Описание статистических характеристик случайных процессов</vt:lpstr>
      <vt:lpstr>Спектр</vt:lpstr>
      <vt:lpstr>Тепловой шум</vt:lpstr>
      <vt:lpstr>Учет квантовомеханических эффектов</vt:lpstr>
      <vt:lpstr>Дробовой шум</vt:lpstr>
      <vt:lpstr>Генерационно–рекомбинационный шум</vt:lpstr>
      <vt:lpstr>Фликкерный шум</vt:lpstr>
      <vt:lpstr>Основные модели фликкерного шума</vt:lpstr>
      <vt:lpstr>Термоактивированные процессы, как причина фликкерного шума</vt:lpstr>
      <vt:lpstr>Модель Мак Уортера – Ван дер Зила</vt:lpstr>
      <vt:lpstr>Модель двухуровневых систем</vt:lpstr>
      <vt:lpstr>Эмпирическая формула Хоухе – Клайнпеннина – Фандамме </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Основы теории случайных процессов и физики шумов</dc:title>
  <dc:creator>Alexey</dc:creator>
  <cp:lastModifiedBy>Windows User</cp:lastModifiedBy>
  <cp:revision>52</cp:revision>
  <dcterms:created xsi:type="dcterms:W3CDTF">2023-04-15T09:36:38Z</dcterms:created>
  <dcterms:modified xsi:type="dcterms:W3CDTF">2023-07-23T11:26:22Z</dcterms:modified>
</cp:coreProperties>
</file>